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89" r:id="rId2"/>
    <p:sldId id="294" r:id="rId3"/>
    <p:sldId id="297" r:id="rId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D296F"/>
    <a:srgbClr val="FF8C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4620" autoAdjust="0"/>
  </p:normalViewPr>
  <p:slideViewPr>
    <p:cSldViewPr>
      <p:cViewPr varScale="1">
        <p:scale>
          <a:sx n="66" d="100"/>
          <a:sy n="66" d="100"/>
        </p:scale>
        <p:origin x="-114" y="-11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3E0C44-E92D-455E-801C-5B4D42EC9B3B}" type="datetimeFigureOut">
              <a:rPr lang="cs-CZ"/>
              <a:pPr>
                <a:defRPr/>
              </a:pPr>
              <a:t>25.4.2014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5CF9A7-801B-44C2-A50C-CB4E51C968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514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12093FC-2938-41D2-8F01-DCBF2880F693}" type="datetimeFigureOut">
              <a:rPr lang="cs-CZ"/>
              <a:pPr>
                <a:defRPr/>
              </a:pPr>
              <a:t>25.4.2014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3230FE-313A-41FA-A992-D38CA729D3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0527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230FE-313A-41FA-A992-D38CA729D37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118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230FE-313A-41FA-A992-D38CA729D376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525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230FE-313A-41FA-A992-D38CA729D376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001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1"/>
          <p:cNvGrpSpPr>
            <a:grpSpLocks/>
          </p:cNvGrpSpPr>
          <p:nvPr/>
        </p:nvGrpSpPr>
        <p:grpSpPr bwMode="auto">
          <a:xfrm>
            <a:off x="-9524" y="4935540"/>
            <a:ext cx="9159875" cy="1997075"/>
            <a:chOff x="-33596" y="4907042"/>
            <a:chExt cx="9060466" cy="2122941"/>
          </a:xfrm>
        </p:grpSpPr>
        <p:sp>
          <p:nvSpPr>
            <p:cNvPr id="6" name="Volný tvar 14"/>
            <p:cNvSpPr>
              <a:spLocks/>
            </p:cNvSpPr>
            <p:nvPr/>
          </p:nvSpPr>
          <p:spPr bwMode="auto">
            <a:xfrm>
              <a:off x="57480" y="4907042"/>
              <a:ext cx="8969390" cy="997343"/>
            </a:xfrm>
            <a:custGeom>
              <a:avLst/>
              <a:gdLst>
                <a:gd name="T0" fmla="*/ 8969390 w 4697"/>
                <a:gd name="T1" fmla="*/ 0 h 367"/>
                <a:gd name="T2" fmla="*/ 8969390 w 4697"/>
                <a:gd name="T3" fmla="*/ 997343 h 367"/>
                <a:gd name="T4" fmla="*/ 0 w 4697"/>
                <a:gd name="T5" fmla="*/ 592427 h 367"/>
                <a:gd name="T6" fmla="*/ 8969390 w 4697"/>
                <a:gd name="T7" fmla="*/ 0 h 3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97"/>
                <a:gd name="T13" fmla="*/ 0 h 367"/>
                <a:gd name="T14" fmla="*/ 4697 w 4697"/>
                <a:gd name="T15" fmla="*/ 367 h 3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FF8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-33596" y="5048783"/>
              <a:ext cx="9060466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dirty="0" smtClean="0"/>
              <a:t>Klepnutím lze upravit styl předlohy podnadpisů.</a:t>
            </a:r>
            <a:endParaRPr lang="en-US" dirty="0"/>
          </a:p>
        </p:txBody>
      </p:sp>
      <p:sp>
        <p:nvSpPr>
          <p:cNvPr id="8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cs-CZ" smtClean="0"/>
              <a:t>Základní pojmy z operačních zesilovačů</a:t>
            </a:r>
            <a:endParaRPr lang="cs-CZ"/>
          </a:p>
        </p:txBody>
      </p:sp>
      <p:sp>
        <p:nvSpPr>
          <p:cNvPr id="10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cs-CZ" smtClean="0"/>
              <a:t>Elektronické obvody</a:t>
            </a:r>
            <a:endParaRPr lang="cs-CZ"/>
          </a:p>
        </p:txBody>
      </p:sp>
      <p:sp>
        <p:nvSpPr>
          <p:cNvPr id="11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A392F0C-8E69-458F-8B3D-4FC8E4A0E7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709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7"/>
          <p:cNvSpPr>
            <a:spLocks noGrp="1"/>
          </p:cNvSpPr>
          <p:nvPr>
            <p:ph type="dt" sz="half" idx="12"/>
          </p:nvPr>
        </p:nvSpPr>
        <p:spPr>
          <a:xfrm>
            <a:off x="0" y="0"/>
            <a:ext cx="9144000" cy="360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anchor="ctr" anchorCtr="1"/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 smtClean="0"/>
              <a:t>Základní pojmy z operačních zesilovačů</a:t>
            </a:r>
            <a:endParaRPr lang="cs-CZ" dirty="0" smtClean="0"/>
          </a:p>
        </p:txBody>
      </p:sp>
      <p:sp>
        <p:nvSpPr>
          <p:cNvPr id="5" name="Zástupný symbol pro zápatí 8"/>
          <p:cNvSpPr>
            <a:spLocks noGrp="1"/>
          </p:cNvSpPr>
          <p:nvPr>
            <p:ph type="ftr" sz="quarter" idx="13"/>
          </p:nvPr>
        </p:nvSpPr>
        <p:spPr>
          <a:xfrm>
            <a:off x="0" y="6496094"/>
            <a:ext cx="9144000" cy="36512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algn="ctr">
              <a:defRPr/>
            </a:pPr>
            <a:r>
              <a:rPr lang="cs-CZ" smtClean="0"/>
              <a:t>Elektronické obvody</a:t>
            </a:r>
            <a:endParaRPr lang="cs-CZ" dirty="0"/>
          </a:p>
        </p:txBody>
      </p:sp>
      <p:sp>
        <p:nvSpPr>
          <p:cNvPr id="6" name="Zástupný symbol pro číslo snímku 9"/>
          <p:cNvSpPr>
            <a:spLocks noGrp="1"/>
          </p:cNvSpPr>
          <p:nvPr>
            <p:ph type="sldNum" sz="quarter" idx="14"/>
          </p:nvPr>
        </p:nvSpPr>
        <p:spPr>
          <a:xfrm>
            <a:off x="8532441" y="6486229"/>
            <a:ext cx="510728" cy="365125"/>
          </a:xfrm>
        </p:spPr>
        <p:txBody>
          <a:bodyPr/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16" name="Nadpis 15"/>
          <p:cNvSpPr>
            <a:spLocks noGrp="1"/>
          </p:cNvSpPr>
          <p:nvPr>
            <p:ph type="title" hasCustomPrompt="1"/>
          </p:nvPr>
        </p:nvSpPr>
        <p:spPr>
          <a:xfrm>
            <a:off x="467544" y="400018"/>
            <a:ext cx="8229600" cy="369332"/>
          </a:xfrm>
          <a:effectLst>
            <a:glow rad="127000">
              <a:schemeClr val="bg1"/>
            </a:glow>
          </a:effectLst>
        </p:spPr>
        <p:txBody>
          <a:bodyPr>
            <a:spAutoFit/>
            <a:scene3d>
              <a:camera prst="orthographicFront"/>
              <a:lightRig rig="threePt" dir="t"/>
            </a:scene3d>
            <a:sp3d prstMaterial="metal">
              <a:bevelT w="0" h="0"/>
            </a:sp3d>
          </a:bodyPr>
          <a:lstStyle>
            <a:lvl1pPr algn="ctr">
              <a:defRPr sz="1800" kern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pPr eaLnBrk="1" hangingPunct="1"/>
            <a:r>
              <a:rPr lang="en-US" b="1" dirty="0" smtClean="0"/>
              <a:t>Voltage Gain</a:t>
            </a:r>
          </a:p>
        </p:txBody>
      </p:sp>
    </p:spTree>
    <p:extLst>
      <p:ext uri="{BB962C8B-B14F-4D97-AF65-F5344CB8AC3E}">
        <p14:creationId xmlns:p14="http://schemas.microsoft.com/office/powerpoint/2010/main" val="831039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lumMod val="65000"/>
                <a:alpha val="12000"/>
              </a:schemeClr>
            </a:gs>
            <a:gs pos="8000">
              <a:schemeClr val="accent1">
                <a:tint val="44500"/>
                <a:satMod val="160000"/>
                <a:alpha val="33000"/>
              </a:schemeClr>
            </a:gs>
            <a:gs pos="60000">
              <a:schemeClr val="accent1">
                <a:tint val="23500"/>
                <a:satMod val="160000"/>
                <a:alpha val="74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Volný tvar 12"/>
          <p:cNvSpPr>
            <a:spLocks/>
          </p:cNvSpPr>
          <p:nvPr/>
        </p:nvSpPr>
        <p:spPr bwMode="auto">
          <a:xfrm>
            <a:off x="65088" y="4627565"/>
            <a:ext cx="3600450" cy="1728787"/>
          </a:xfrm>
          <a:custGeom>
            <a:avLst/>
            <a:gdLst>
              <a:gd name="T0" fmla="*/ 0 w 5760"/>
              <a:gd name="T1" fmla="*/ 0 h 528"/>
              <a:gd name="T2" fmla="*/ 3600450 w 5760"/>
              <a:gd name="T3" fmla="*/ 0 h 528"/>
              <a:gd name="T4" fmla="*/ 3600450 w 5760"/>
              <a:gd name="T5" fmla="*/ 1728787 h 528"/>
              <a:gd name="T6" fmla="*/ 30004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FF8C0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1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6" y="6408740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cs-CZ" smtClean="0"/>
              <a:t>Základní pojmy z operačních zesilovačů</a:t>
            </a:r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4" y="6408740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cs-CZ" smtClean="0"/>
              <a:t>Elektronické obvody</a:t>
            </a: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4" y="6408740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65E059B-0B95-4146-A791-BA354DFE51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en.puzzle-make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linskedumy.cz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690" y="332656"/>
            <a:ext cx="5976620" cy="145923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101164"/>
              </p:ext>
            </p:extLst>
          </p:nvPr>
        </p:nvGraphicFramePr>
        <p:xfrm>
          <a:off x="1187624" y="1988840"/>
          <a:ext cx="6696744" cy="1829916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1749938"/>
                <a:gridCol w="4946806"/>
              </a:tblGrid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Číslo projektu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CZ.1.07/1.5.00/34.0514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5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Číslo a název šablony klíčové aktivity 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III/2 Inovace a zkvalitnění výuky prostřednictvím ICT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Tematická oblast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Elektronické obvody, </a:t>
                      </a:r>
                      <a:r>
                        <a:rPr lang="cs-CZ" sz="1100" dirty="0" smtClean="0">
                          <a:effectLst/>
                        </a:rPr>
                        <a:t>vy_32_inovace_MA_42_14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Autor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Ing. Jaroslav Bernkopf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Ročník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2, 3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Obor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 – 41 – L/01 </a:t>
                      </a:r>
                      <a:r>
                        <a:rPr lang="cs-CZ" sz="1100" dirty="0" smtClean="0">
                          <a:effectLst/>
                        </a:rPr>
                        <a:t>Mechanik  elektrotechnik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Anotace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 list</a:t>
                      </a:r>
                      <a:r>
                        <a:rPr lang="cs-CZ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určený </a:t>
                      </a:r>
                      <a:r>
                        <a:rPr lang="cs-CZ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 procvičení pojmů z operačních</a:t>
                      </a:r>
                      <a:r>
                        <a:rPr lang="cs-CZ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100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zesilovačů – křížovka</a:t>
                      </a:r>
                      <a:endParaRPr lang="cs-CZ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7" name="Obrázek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598" y="5803359"/>
            <a:ext cx="578485" cy="431800"/>
          </a:xfrm>
          <a:prstGeom prst="rect">
            <a:avLst/>
          </a:prstGeom>
        </p:spPr>
      </p:pic>
      <p:pic>
        <p:nvPicPr>
          <p:cNvPr id="8" name="Obrázek 7" descr="https://encrypted-tbn3.google.com/images?q=tbn:ANd9GcT7wLoGNaVZUxqyzsY44S6VPPDwqx14gJmiTpg-r8oG3DyJvNEB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805264"/>
            <a:ext cx="1272540" cy="4318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bdélník 8"/>
          <p:cNvSpPr/>
          <p:nvPr/>
        </p:nvSpPr>
        <p:spPr>
          <a:xfrm>
            <a:off x="3165685" y="5867732"/>
            <a:ext cx="2860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u="sng" dirty="0">
                <a:hlinkClick r:id="rId6"/>
              </a:rPr>
              <a:t>http://www.zlinskedumy.cz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323528" y="3980964"/>
            <a:ext cx="8136904" cy="6001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cs-CZ" sz="1100" i="1" dirty="0"/>
              <a:t>Použité zdroje a odkazy</a:t>
            </a:r>
            <a:r>
              <a:rPr lang="cs-CZ" sz="1100" i="1" dirty="0" smtClean="0"/>
              <a:t>:</a:t>
            </a:r>
          </a:p>
          <a:p>
            <a:r>
              <a:rPr lang="pt-BR" sz="1100" dirty="0"/>
              <a:t>AUTOR NEUVEDEN. </a:t>
            </a:r>
            <a:r>
              <a:rPr lang="pt-BR" sz="1100" i="1" dirty="0"/>
              <a:t>http://en.puzzle-maker.com/</a:t>
            </a:r>
            <a:r>
              <a:rPr lang="pt-BR" sz="1100" dirty="0"/>
              <a:t> [online]. [cit. 1.2.2014]. Dostupný na WWW: </a:t>
            </a:r>
            <a:r>
              <a:rPr lang="pt-BR" sz="1100" dirty="0">
                <a:hlinkClick r:id="rId7"/>
              </a:rPr>
              <a:t>http://en.puzzle-maker.com</a:t>
            </a:r>
            <a:r>
              <a:rPr lang="pt-BR" sz="1100" dirty="0" smtClean="0">
                <a:hlinkClick r:id="rId7"/>
              </a:rPr>
              <a:t>/</a:t>
            </a:r>
            <a:endParaRPr lang="cs-CZ" sz="1100" dirty="0" smtClean="0"/>
          </a:p>
          <a:p>
            <a:endParaRPr lang="cs-CZ" sz="1100" dirty="0" smtClean="0"/>
          </a:p>
        </p:txBody>
      </p:sp>
    </p:spTree>
    <p:extLst>
      <p:ext uri="{BB962C8B-B14F-4D97-AF65-F5344CB8AC3E}">
        <p14:creationId xmlns:p14="http://schemas.microsoft.com/office/powerpoint/2010/main" val="341712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Základní pojmy z operačních zesilovačů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 smtClean="0"/>
              <a:t>Elektronické obvody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Křížovka</a:t>
            </a:r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530805"/>
              </p:ext>
            </p:extLst>
          </p:nvPr>
        </p:nvGraphicFramePr>
        <p:xfrm>
          <a:off x="2843808" y="980728"/>
          <a:ext cx="6095996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Ý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Č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Á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Z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Á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362743"/>
              </p:ext>
            </p:extLst>
          </p:nvPr>
        </p:nvGraphicFramePr>
        <p:xfrm>
          <a:off x="4614393" y="170080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649493"/>
              </p:ext>
            </p:extLst>
          </p:nvPr>
        </p:nvGraphicFramePr>
        <p:xfrm>
          <a:off x="6774633" y="98072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799553"/>
              </p:ext>
            </p:extLst>
          </p:nvPr>
        </p:nvGraphicFramePr>
        <p:xfrm>
          <a:off x="6039313" y="170842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2304"/>
              </p:ext>
            </p:extLst>
          </p:nvPr>
        </p:nvGraphicFramePr>
        <p:xfrm>
          <a:off x="6744153" y="133124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425078"/>
              </p:ext>
            </p:extLst>
          </p:nvPr>
        </p:nvGraphicFramePr>
        <p:xfrm>
          <a:off x="8412149" y="96548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821926"/>
              </p:ext>
            </p:extLst>
          </p:nvPr>
        </p:nvGraphicFramePr>
        <p:xfrm>
          <a:off x="3147513" y="205514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848145"/>
              </p:ext>
            </p:extLst>
          </p:nvPr>
        </p:nvGraphicFramePr>
        <p:xfrm>
          <a:off x="2804613" y="355628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ulk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241512"/>
              </p:ext>
            </p:extLst>
          </p:nvPr>
        </p:nvGraphicFramePr>
        <p:xfrm>
          <a:off x="3151373" y="3174876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765854"/>
              </p:ext>
            </p:extLst>
          </p:nvPr>
        </p:nvGraphicFramePr>
        <p:xfrm>
          <a:off x="4214313" y="280952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ulk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011095"/>
              </p:ext>
            </p:extLst>
          </p:nvPr>
        </p:nvGraphicFramePr>
        <p:xfrm>
          <a:off x="539552" y="1124744"/>
          <a:ext cx="2016224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970"/>
                <a:gridCol w="1798254"/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Vodorovně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Vstupní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proud ideálního operačního zesilovače je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Vstupní odpor ideálního opera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čního zesilovače je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Zesilovač, který z kladného napětí na vstupu dělá kladné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na výstupu je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... porovnává dvě napětí.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ulk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510002"/>
              </p:ext>
            </p:extLst>
          </p:nvPr>
        </p:nvGraphicFramePr>
        <p:xfrm>
          <a:off x="107504" y="5589240"/>
          <a:ext cx="8913817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/>
                <a:gridCol w="2808312"/>
                <a:gridCol w="216024"/>
                <a:gridCol w="2664296"/>
                <a:gridCol w="216024"/>
                <a:gridCol w="2793137"/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Svisle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Operační zesilovač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má ... vstupy.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... přičítá další a další malé kousky.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Zesilovač, který z kladného napětí na vstupu dělá záporné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na výstupu je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Napájecí napětí operačního zesilovače je obvykle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Operační zesilovač zesiluje ... napětí mezi svými vstupy.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56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Základní pojmy z operačních zesilovačů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 smtClean="0"/>
              <a:t>Elektronické obvody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Křížovka</a:t>
            </a:r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009202"/>
              </p:ext>
            </p:extLst>
          </p:nvPr>
        </p:nvGraphicFramePr>
        <p:xfrm>
          <a:off x="2843808" y="980728"/>
          <a:ext cx="6095996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  <a:gridCol w="3585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Ý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Č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Á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Z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Á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793113"/>
              </p:ext>
            </p:extLst>
          </p:nvPr>
        </p:nvGraphicFramePr>
        <p:xfrm>
          <a:off x="4614393" y="170080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221272"/>
              </p:ext>
            </p:extLst>
          </p:nvPr>
        </p:nvGraphicFramePr>
        <p:xfrm>
          <a:off x="6774633" y="98072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066128"/>
              </p:ext>
            </p:extLst>
          </p:nvPr>
        </p:nvGraphicFramePr>
        <p:xfrm>
          <a:off x="6039313" y="170842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768741"/>
              </p:ext>
            </p:extLst>
          </p:nvPr>
        </p:nvGraphicFramePr>
        <p:xfrm>
          <a:off x="6744153" y="133124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89322"/>
              </p:ext>
            </p:extLst>
          </p:nvPr>
        </p:nvGraphicFramePr>
        <p:xfrm>
          <a:off x="8412149" y="96548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878022"/>
              </p:ext>
            </p:extLst>
          </p:nvPr>
        </p:nvGraphicFramePr>
        <p:xfrm>
          <a:off x="3147513" y="205514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771621"/>
              </p:ext>
            </p:extLst>
          </p:nvPr>
        </p:nvGraphicFramePr>
        <p:xfrm>
          <a:off x="2804613" y="355628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ulk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737296"/>
              </p:ext>
            </p:extLst>
          </p:nvPr>
        </p:nvGraphicFramePr>
        <p:xfrm>
          <a:off x="3151373" y="3174876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717550"/>
              </p:ext>
            </p:extLst>
          </p:nvPr>
        </p:nvGraphicFramePr>
        <p:xfrm>
          <a:off x="4214313" y="2809528"/>
          <a:ext cx="208280" cy="21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lang="cs-CZ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ulk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051581"/>
              </p:ext>
            </p:extLst>
          </p:nvPr>
        </p:nvGraphicFramePr>
        <p:xfrm>
          <a:off x="539552" y="1124744"/>
          <a:ext cx="2016224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970"/>
                <a:gridCol w="1798254"/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Vodorovně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Vstupní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proud ideálního operačního zesilovače je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Vstupní odpor ideálního opera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čního zesilovače je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Zesilovač, který z kladného napětí na vstupu dělá kladné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na výstupu je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... porovnává dvě napětí.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ulk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798985"/>
              </p:ext>
            </p:extLst>
          </p:nvPr>
        </p:nvGraphicFramePr>
        <p:xfrm>
          <a:off x="107504" y="5589240"/>
          <a:ext cx="8913817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/>
                <a:gridCol w="2808312"/>
                <a:gridCol w="216024"/>
                <a:gridCol w="2664296"/>
                <a:gridCol w="216024"/>
                <a:gridCol w="2793137"/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cs-CZ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Svisle</a:t>
                      </a:r>
                      <a:endParaRPr lang="cs-CZ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cs-CZ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Operační zesilovač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má ... vstupy.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... přičítá další a další malé kousky.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Zesilovač, který z kladného napětí na vstupu dělá záporné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na výstupu je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Napájecí napětí operačního zesilovače je obvykle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...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Operační zesilovač zesiluje ... napětí mezi svými vstupy.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309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Vlastní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8017</TotalTime>
  <Words>433</Words>
  <Application>Microsoft Office PowerPoint</Application>
  <PresentationFormat>Předvádění na obrazovce (4:3)</PresentationFormat>
  <Paragraphs>222</Paragraphs>
  <Slides>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Shluk</vt:lpstr>
      <vt:lpstr>Prezentace aplikace PowerPoint</vt:lpstr>
      <vt:lpstr>Křížovka</vt:lpstr>
      <vt:lpstr>Křížovka</vt:lpstr>
    </vt:vector>
  </TitlesOfParts>
  <Company>SPS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SPS</dc:creator>
  <cp:lastModifiedBy>JB</cp:lastModifiedBy>
  <cp:revision>379</cp:revision>
  <cp:lastPrinted>2013-04-13T15:25:00Z</cp:lastPrinted>
  <dcterms:created xsi:type="dcterms:W3CDTF">2011-08-12T09:23:29Z</dcterms:created>
  <dcterms:modified xsi:type="dcterms:W3CDTF">2014-04-25T07:26:38Z</dcterms:modified>
</cp:coreProperties>
</file>