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86" r:id="rId4"/>
    <p:sldId id="302" r:id="rId5"/>
    <p:sldId id="300" r:id="rId6"/>
    <p:sldId id="299" r:id="rId7"/>
    <p:sldId id="304" r:id="rId8"/>
    <p:sldId id="301" r:id="rId9"/>
    <p:sldId id="303" r:id="rId10"/>
    <p:sldId id="290" r:id="rId11"/>
    <p:sldId id="298" r:id="rId12"/>
    <p:sldId id="258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0000"/>
    <a:srgbClr val="FF00FF"/>
    <a:srgbClr val="00FF00"/>
    <a:srgbClr val="0D296F"/>
    <a:srgbClr val="FF8C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0" autoAdjust="0"/>
  </p:normalViewPr>
  <p:slideViewPr>
    <p:cSldViewPr>
      <p:cViewPr varScale="1">
        <p:scale>
          <a:sx n="111" d="100"/>
          <a:sy n="111" d="100"/>
        </p:scale>
        <p:origin x="1608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3E0C44-E92D-455E-801C-5B4D42EC9B3B}" type="datetimeFigureOut">
              <a:rPr lang="cs-CZ"/>
              <a:pPr>
                <a:defRPr/>
              </a:pPr>
              <a:t>29.04.2025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5CF9A7-801B-44C2-A50C-CB4E51C968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514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12093FC-2938-41D2-8F01-DCBF2880F693}" type="datetimeFigureOut">
              <a:rPr lang="cs-CZ"/>
              <a:pPr>
                <a:defRPr/>
              </a:pPr>
              <a:t>29.04.2025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3230FE-313A-41FA-A992-D38CA729D3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052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E87500-338F-4FF9-B240-58FD5543459C}" type="slidenum">
              <a:rPr lang="cs-CZ" smtClean="0"/>
              <a:pPr eaLnBrk="1" hangingPunct="1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251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8FCBA-90E2-4E72-981D-F49471ED3BCA}" type="slidenum">
              <a:rPr lang="cs-CZ" smtClean="0"/>
              <a:pPr eaLnBrk="1" hangingPunct="1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369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8FCBA-90E2-4E72-981D-F49471ED3BCA}" type="slidenum">
              <a:rPr lang="cs-CZ" smtClean="0"/>
              <a:pPr eaLnBrk="1" hangingPunct="1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791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FB60202-5841-4D57-A49B-70061A72C6A1}" type="slidenum">
              <a:rPr lang="cs-CZ" smtClean="0"/>
              <a:pPr eaLnBrk="1" hangingPunct="1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478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8FCBA-90E2-4E72-981D-F49471ED3BCA}" type="slidenum">
              <a:rPr lang="cs-CZ" smtClean="0"/>
              <a:pPr eaLnBrk="1" hangingPunct="1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45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8FCBA-90E2-4E72-981D-F49471ED3BCA}" type="slidenum">
              <a:rPr lang="cs-CZ" smtClean="0"/>
              <a:pPr eaLnBrk="1" hangingPunct="1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776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8FCBA-90E2-4E72-981D-F49471ED3BCA}" type="slidenum">
              <a:rPr lang="cs-CZ" smtClean="0"/>
              <a:pPr eaLnBrk="1" hangingPunct="1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458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776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682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28FCBA-90E2-4E72-981D-F49471ED3BCA}" type="slidenum">
              <a:rPr lang="cs-CZ" smtClean="0"/>
              <a:pPr eaLnBrk="1" hangingPunct="1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699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380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230FE-313A-41FA-A992-D38CA729D376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320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1"/>
          <p:cNvGrpSpPr>
            <a:grpSpLocks/>
          </p:cNvGrpSpPr>
          <p:nvPr/>
        </p:nvGrpSpPr>
        <p:grpSpPr bwMode="auto">
          <a:xfrm>
            <a:off x="-9525" y="4935538"/>
            <a:ext cx="9159875" cy="1997075"/>
            <a:chOff x="-33596" y="4907042"/>
            <a:chExt cx="9060466" cy="2122941"/>
          </a:xfrm>
        </p:grpSpPr>
        <p:sp>
          <p:nvSpPr>
            <p:cNvPr id="6" name="Volný tvar 14"/>
            <p:cNvSpPr>
              <a:spLocks/>
            </p:cNvSpPr>
            <p:nvPr/>
          </p:nvSpPr>
          <p:spPr bwMode="auto">
            <a:xfrm>
              <a:off x="57480" y="4907042"/>
              <a:ext cx="8969390" cy="997343"/>
            </a:xfrm>
            <a:custGeom>
              <a:avLst/>
              <a:gdLst>
                <a:gd name="T0" fmla="*/ 8969390 w 4697"/>
                <a:gd name="T1" fmla="*/ 0 h 367"/>
                <a:gd name="T2" fmla="*/ 8969390 w 4697"/>
                <a:gd name="T3" fmla="*/ 997343 h 367"/>
                <a:gd name="T4" fmla="*/ 0 w 4697"/>
                <a:gd name="T5" fmla="*/ 592427 h 367"/>
                <a:gd name="T6" fmla="*/ 8969390 w 4697"/>
                <a:gd name="T7" fmla="*/ 0 h 3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97"/>
                <a:gd name="T13" fmla="*/ 0 h 367"/>
                <a:gd name="T14" fmla="*/ 4697 w 4697"/>
                <a:gd name="T15" fmla="*/ 367 h 3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FF8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-33596" y="5048783"/>
              <a:ext cx="9060466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dirty="0"/>
              <a:t>Klepnutím lze upravit styl předlohy podnadpisů.</a:t>
            </a:r>
            <a:endParaRPr lang="en-US" dirty="0"/>
          </a:p>
        </p:txBody>
      </p:sp>
      <p:sp>
        <p:nvSpPr>
          <p:cNvPr id="8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cs-CZ"/>
              <a:t>Komparátory – Část 2 - Hystereze</a:t>
            </a:r>
          </a:p>
        </p:txBody>
      </p:sp>
      <p:sp>
        <p:nvSpPr>
          <p:cNvPr id="10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cs-CZ"/>
              <a:t>Operační zesilovače</a:t>
            </a:r>
          </a:p>
        </p:txBody>
      </p:sp>
      <p:sp>
        <p:nvSpPr>
          <p:cNvPr id="11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A392F0C-8E69-458F-8B3D-4FC8E4A0E7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70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bost">
    <p:bg>
      <p:bgPr>
        <a:gradFill>
          <a:gsLst>
            <a:gs pos="0">
              <a:schemeClr val="accent1">
                <a:tint val="66000"/>
                <a:satMod val="160000"/>
                <a:lumMod val="65000"/>
                <a:alpha val="12000"/>
              </a:schemeClr>
            </a:gs>
            <a:gs pos="8000">
              <a:schemeClr val="accent1">
                <a:tint val="44500"/>
                <a:satMod val="160000"/>
                <a:alpha val="33000"/>
              </a:schemeClr>
            </a:gs>
            <a:gs pos="60000">
              <a:schemeClr val="accent1">
                <a:tint val="23500"/>
                <a:satMod val="160000"/>
                <a:alpha val="74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datum 7"/>
          <p:cNvSpPr>
            <a:spLocks noGrp="1"/>
          </p:cNvSpPr>
          <p:nvPr>
            <p:ph type="dt" sz="half" idx="12"/>
          </p:nvPr>
        </p:nvSpPr>
        <p:spPr>
          <a:xfrm>
            <a:off x="0" y="0"/>
            <a:ext cx="9144000" cy="365125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ctr" anchorCtr="1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3"/>
          </p:nvPr>
        </p:nvSpPr>
        <p:spPr>
          <a:xfrm>
            <a:off x="0" y="6496092"/>
            <a:ext cx="9144000" cy="3651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algn="ctr">
              <a:defRPr/>
            </a:pPr>
            <a:r>
              <a:rPr lang="en-US" noProof="0"/>
              <a:t>Operační zesilovače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4"/>
          </p:nvPr>
        </p:nvSpPr>
        <p:spPr>
          <a:xfrm>
            <a:off x="8532440" y="6486227"/>
            <a:ext cx="510728" cy="365125"/>
          </a:xfrm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5" name="Nadpis 15"/>
          <p:cNvSpPr>
            <a:spLocks noGrp="1"/>
          </p:cNvSpPr>
          <p:nvPr>
            <p:ph type="title" hasCustomPrompt="1"/>
          </p:nvPr>
        </p:nvSpPr>
        <p:spPr>
          <a:xfrm>
            <a:off x="467544" y="400018"/>
            <a:ext cx="8229600" cy="369332"/>
          </a:xfrm>
          <a:effectLst>
            <a:glow rad="127000">
              <a:schemeClr val="bg1"/>
            </a:glow>
          </a:effectLst>
        </p:spPr>
        <p:txBody>
          <a:bodyPr>
            <a:spAutoFit/>
            <a:scene3d>
              <a:camera prst="orthographicFront"/>
              <a:lightRig rig="threePt" dir="t"/>
            </a:scene3d>
            <a:sp3d prstMaterial="metal">
              <a:bevelT w="0" h="0"/>
            </a:sp3d>
          </a:bodyPr>
          <a:lstStyle>
            <a:lvl1pPr algn="ctr">
              <a:defRPr sz="1800" kern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pPr eaLnBrk="1" hangingPunct="1"/>
            <a:r>
              <a:rPr lang="en-US" b="1" dirty="0"/>
              <a:t>Voltage Gain</a:t>
            </a:r>
          </a:p>
        </p:txBody>
      </p:sp>
    </p:spTree>
    <p:extLst>
      <p:ext uri="{BB962C8B-B14F-4D97-AF65-F5344CB8AC3E}">
        <p14:creationId xmlns:p14="http://schemas.microsoft.com/office/powerpoint/2010/main" val="83103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lumMod val="65000"/>
                <a:alpha val="12000"/>
              </a:schemeClr>
            </a:gs>
            <a:gs pos="8000">
              <a:schemeClr val="accent1">
                <a:tint val="44500"/>
                <a:satMod val="160000"/>
                <a:alpha val="33000"/>
              </a:schemeClr>
            </a:gs>
            <a:gs pos="60000">
              <a:schemeClr val="accent1">
                <a:tint val="23500"/>
                <a:satMod val="160000"/>
                <a:alpha val="74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Volný tvar 12"/>
          <p:cNvSpPr>
            <a:spLocks/>
          </p:cNvSpPr>
          <p:nvPr/>
        </p:nvSpPr>
        <p:spPr bwMode="auto">
          <a:xfrm>
            <a:off x="65088" y="4627563"/>
            <a:ext cx="3600450" cy="1728787"/>
          </a:xfrm>
          <a:custGeom>
            <a:avLst/>
            <a:gdLst>
              <a:gd name="T0" fmla="*/ 0 w 5760"/>
              <a:gd name="T1" fmla="*/ 0 h 528"/>
              <a:gd name="T2" fmla="*/ 3600450 w 5760"/>
              <a:gd name="T3" fmla="*/ 0 h 528"/>
              <a:gd name="T4" fmla="*/ 3600450 w 5760"/>
              <a:gd name="T5" fmla="*/ 1728787 h 528"/>
              <a:gd name="T6" fmla="*/ 3000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FF8C0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31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cs-CZ"/>
              <a:t>Komparátory – Část 2 - Hystereze</a:t>
            </a: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cs-CZ"/>
              <a:t>Operační zesilovače</a:t>
            </a: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65E059B-0B95-4146-A791-BA354DFE51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sc-online.com/Objects/ViewObject.aspx?ID=SSE2803" TargetMode="External"/><Relationship Id="rId5" Type="http://schemas.openxmlformats.org/officeDocument/2006/relationships/hyperlink" Target="http://holbert.faculty.asu.edu/eee202/EEE202_Lect8_OperationalAmplifiers.ppt" TargetMode="External"/><Relationship Id="rId4" Type="http://schemas.openxmlformats.org/officeDocument/2006/relationships/hyperlink" Target="http://www.thefreedictionary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6"/>
          <p:cNvSpPr txBox="1">
            <a:spLocks/>
          </p:cNvSpPr>
          <p:nvPr/>
        </p:nvSpPr>
        <p:spPr>
          <a:xfrm>
            <a:off x="1331641" y="260648"/>
            <a:ext cx="6480720" cy="1296143"/>
          </a:xfrm>
          <a:prstGeom prst="rect">
            <a:avLst/>
          </a:prstGeom>
          <a:solidFill>
            <a:schemeClr val="bg1"/>
          </a:solidFill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  <a:reflection stA="63000" endPos="0" dir="5400000" sy="-100000" algn="bl" rotWithShape="0"/>
          </a:effectLst>
        </p:spPr>
        <p:txBody>
          <a:bodyPr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l" fontAlgn="auto">
              <a:defRPr/>
            </a:pPr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44824"/>
            <a:ext cx="6624736" cy="101267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cs-CZ" sz="3200" dirty="0">
                <a:solidFill>
                  <a:srgbClr val="0D296F"/>
                </a:solidFill>
                <a:effectLst/>
              </a:rPr>
              <a:t>Anglicky v odborných předmětech</a:t>
            </a:r>
            <a:br>
              <a:rPr lang="cs-CZ" sz="3200" dirty="0">
                <a:solidFill>
                  <a:srgbClr val="0D296F"/>
                </a:solidFill>
              </a:rPr>
            </a:br>
            <a:r>
              <a:rPr lang="cs-CZ" sz="2200" dirty="0">
                <a:solidFill>
                  <a:srgbClr val="0D296F"/>
                </a:solidFill>
              </a:rPr>
              <a:t>"Support </a:t>
            </a:r>
            <a:r>
              <a:rPr lang="cs-CZ" sz="2200" dirty="0" err="1">
                <a:solidFill>
                  <a:srgbClr val="0D296F"/>
                </a:solidFill>
              </a:rPr>
              <a:t>of</a:t>
            </a:r>
            <a:r>
              <a:rPr lang="cs-CZ" sz="2200" dirty="0">
                <a:solidFill>
                  <a:srgbClr val="0D296F"/>
                </a:solidFill>
              </a:rPr>
              <a:t> </a:t>
            </a:r>
            <a:r>
              <a:rPr lang="cs-CZ" sz="2200" dirty="0" err="1">
                <a:solidFill>
                  <a:srgbClr val="0D296F"/>
                </a:solidFill>
              </a:rPr>
              <a:t>teaching</a:t>
            </a:r>
            <a:r>
              <a:rPr lang="cs-CZ" sz="2200" dirty="0">
                <a:solidFill>
                  <a:srgbClr val="0D296F"/>
                </a:solidFill>
              </a:rPr>
              <a:t> </a:t>
            </a:r>
            <a:r>
              <a:rPr lang="cs-CZ" sz="2200" dirty="0" err="1">
                <a:solidFill>
                  <a:srgbClr val="0D296F"/>
                </a:solidFill>
              </a:rPr>
              <a:t>technical</a:t>
            </a:r>
            <a:r>
              <a:rPr lang="cs-CZ" sz="2200" dirty="0">
                <a:solidFill>
                  <a:srgbClr val="0D296F"/>
                </a:solidFill>
              </a:rPr>
              <a:t> </a:t>
            </a:r>
            <a:r>
              <a:rPr lang="cs-CZ" sz="2200" dirty="0" err="1">
                <a:solidFill>
                  <a:srgbClr val="0D296F"/>
                </a:solidFill>
              </a:rPr>
              <a:t>subjects</a:t>
            </a:r>
            <a:r>
              <a:rPr lang="cs-CZ" sz="2200" dirty="0">
                <a:solidFill>
                  <a:srgbClr val="0D296F"/>
                </a:solidFill>
              </a:rPr>
              <a:t> in </a:t>
            </a:r>
            <a:r>
              <a:rPr lang="cs-CZ" sz="2200" dirty="0" err="1">
                <a:solidFill>
                  <a:srgbClr val="0D296F"/>
                </a:solidFill>
              </a:rPr>
              <a:t>English</a:t>
            </a:r>
            <a:r>
              <a:rPr lang="cs-CZ" sz="2200" dirty="0">
                <a:solidFill>
                  <a:srgbClr val="0D296F"/>
                </a:solidFill>
              </a:rPr>
              <a:t>“</a:t>
            </a:r>
          </a:p>
        </p:txBody>
      </p:sp>
      <p:sp>
        <p:nvSpPr>
          <p:cNvPr id="4100" name="Podnadpis 6"/>
          <p:cNvSpPr>
            <a:spLocks noGrp="1"/>
          </p:cNvSpPr>
          <p:nvPr>
            <p:ph type="subTitle" idx="1"/>
          </p:nvPr>
        </p:nvSpPr>
        <p:spPr>
          <a:xfrm>
            <a:off x="827088" y="3213100"/>
            <a:ext cx="7772400" cy="2016100"/>
          </a:xfrm>
        </p:spPr>
        <p:txBody>
          <a:bodyPr/>
          <a:lstStyle/>
          <a:p>
            <a:pPr marR="0" algn="l" eaLnBrk="1" hangingPunct="1">
              <a:lnSpc>
                <a:spcPct val="80000"/>
              </a:lnSpc>
            </a:pPr>
            <a:r>
              <a:rPr lang="en-US" sz="1500" b="1" dirty="0" err="1">
                <a:solidFill>
                  <a:srgbClr val="0D296F"/>
                </a:solidFill>
              </a:rPr>
              <a:t>Výukový</a:t>
            </a:r>
            <a:r>
              <a:rPr lang="en-US" sz="1500" b="1" dirty="0">
                <a:solidFill>
                  <a:srgbClr val="0D296F"/>
                </a:solidFill>
              </a:rPr>
              <a:t> program:  </a:t>
            </a:r>
            <a:r>
              <a:rPr lang="en-US" sz="1500" b="1" dirty="0" err="1">
                <a:solidFill>
                  <a:srgbClr val="0D296F"/>
                </a:solidFill>
              </a:rPr>
              <a:t>Mechanik</a:t>
            </a:r>
            <a:r>
              <a:rPr lang="en-US" sz="1500" b="1" dirty="0">
                <a:solidFill>
                  <a:srgbClr val="0D296F"/>
                </a:solidFill>
              </a:rPr>
              <a:t> - </a:t>
            </a:r>
            <a:r>
              <a:rPr lang="en-US" sz="1500" b="1" dirty="0" err="1">
                <a:solidFill>
                  <a:srgbClr val="0D296F"/>
                </a:solidFill>
              </a:rPr>
              <a:t>elektrotechnik</a:t>
            </a:r>
            <a:endParaRPr lang="en-US" sz="1500" b="1" dirty="0">
              <a:solidFill>
                <a:srgbClr val="0D296F"/>
              </a:solidFill>
            </a:endParaRPr>
          </a:p>
          <a:p>
            <a:pPr marR="0" algn="l" eaLnBrk="1" hangingPunct="1">
              <a:lnSpc>
                <a:spcPct val="80000"/>
              </a:lnSpc>
            </a:pPr>
            <a:endParaRPr lang="en-US" sz="1500" b="1" dirty="0">
              <a:solidFill>
                <a:srgbClr val="0D296F"/>
              </a:solidFill>
            </a:endParaRPr>
          </a:p>
          <a:p>
            <a:pPr marR="0" algn="l" eaLnBrk="1" hangingPunct="1">
              <a:lnSpc>
                <a:spcPct val="80000"/>
              </a:lnSpc>
            </a:pPr>
            <a:r>
              <a:rPr lang="en-US" sz="1500" b="1" dirty="0" err="1">
                <a:solidFill>
                  <a:srgbClr val="0D296F"/>
                </a:solidFill>
              </a:rPr>
              <a:t>Název</a:t>
            </a:r>
            <a:r>
              <a:rPr lang="en-US" sz="1500" b="1" dirty="0">
                <a:solidFill>
                  <a:srgbClr val="0D296F"/>
                </a:solidFill>
              </a:rPr>
              <a:t> </a:t>
            </a:r>
            <a:r>
              <a:rPr lang="en-US" sz="1500" b="1" dirty="0" err="1">
                <a:solidFill>
                  <a:srgbClr val="0D296F"/>
                </a:solidFill>
              </a:rPr>
              <a:t>programu</a:t>
            </a:r>
            <a:r>
              <a:rPr lang="en-US" sz="1500" b="1" dirty="0">
                <a:solidFill>
                  <a:srgbClr val="0D296F"/>
                </a:solidFill>
              </a:rPr>
              <a:t>: 	</a:t>
            </a:r>
            <a:r>
              <a:rPr lang="en-US" sz="1500" b="1" dirty="0" err="1">
                <a:solidFill>
                  <a:srgbClr val="0D296F"/>
                </a:solidFill>
              </a:rPr>
              <a:t>Elektronika</a:t>
            </a:r>
            <a:endParaRPr lang="en-US" sz="1500" b="1" dirty="0">
              <a:solidFill>
                <a:srgbClr val="0D296F"/>
              </a:solidFill>
            </a:endParaRPr>
          </a:p>
          <a:p>
            <a:pPr marR="0" algn="l" eaLnBrk="1" hangingPunct="1">
              <a:lnSpc>
                <a:spcPct val="80000"/>
              </a:lnSpc>
            </a:pPr>
            <a:r>
              <a:rPr lang="en-US" sz="1500" b="1" dirty="0">
                <a:solidFill>
                  <a:srgbClr val="0D296F"/>
                </a:solidFill>
              </a:rPr>
              <a:t>		</a:t>
            </a:r>
            <a:r>
              <a:rPr lang="en-US" sz="1500" b="1" dirty="0" err="1">
                <a:solidFill>
                  <a:srgbClr val="0D296F"/>
                </a:solidFill>
              </a:rPr>
              <a:t>II.ročník</a:t>
            </a:r>
            <a:endParaRPr lang="en-US" sz="1500" b="1" dirty="0">
              <a:solidFill>
                <a:srgbClr val="0D296F"/>
              </a:solidFill>
            </a:endParaRPr>
          </a:p>
          <a:p>
            <a:pPr marR="0" algn="l" eaLnBrk="1" hangingPunct="1">
              <a:lnSpc>
                <a:spcPct val="80000"/>
              </a:lnSpc>
            </a:pPr>
            <a:r>
              <a:rPr lang="en-US" sz="1500" b="1" dirty="0">
                <a:solidFill>
                  <a:srgbClr val="0D296F"/>
                </a:solidFill>
              </a:rPr>
              <a:t>		</a:t>
            </a:r>
            <a:r>
              <a:rPr lang="cs-CZ" sz="1500" b="1" dirty="0">
                <a:solidFill>
                  <a:srgbClr val="0D296F"/>
                </a:solidFill>
              </a:rPr>
              <a:t>Operační zesilovače</a:t>
            </a:r>
            <a:r>
              <a:rPr lang="en-US" sz="1500" b="1" dirty="0">
                <a:solidFill>
                  <a:srgbClr val="0D296F"/>
                </a:solidFill>
              </a:rPr>
              <a:t>:</a:t>
            </a:r>
          </a:p>
          <a:p>
            <a:pPr marR="0" algn="l" eaLnBrk="1" hangingPunct="1">
              <a:lnSpc>
                <a:spcPct val="80000"/>
              </a:lnSpc>
            </a:pPr>
            <a:r>
              <a:rPr lang="en-US" sz="1500" b="1" dirty="0">
                <a:solidFill>
                  <a:srgbClr val="0D296F"/>
                </a:solidFill>
              </a:rPr>
              <a:t>			</a:t>
            </a:r>
            <a:r>
              <a:rPr lang="cs-CZ" sz="1500" b="1" dirty="0">
                <a:solidFill>
                  <a:srgbClr val="0D296F"/>
                </a:solidFill>
              </a:rPr>
              <a:t>Komparátory </a:t>
            </a:r>
            <a:r>
              <a:rPr lang="en-US" sz="1500" b="1" dirty="0">
                <a:solidFill>
                  <a:srgbClr val="0D296F"/>
                </a:solidFill>
              </a:rPr>
              <a:t>– </a:t>
            </a:r>
            <a:r>
              <a:rPr lang="cs-CZ" sz="1500" b="1" dirty="0">
                <a:solidFill>
                  <a:srgbClr val="0D296F"/>
                </a:solidFill>
              </a:rPr>
              <a:t>Část </a:t>
            </a:r>
            <a:r>
              <a:rPr lang="en-US" sz="1500" b="1" dirty="0">
                <a:solidFill>
                  <a:srgbClr val="0D296F"/>
                </a:solidFill>
              </a:rPr>
              <a:t>2 - </a:t>
            </a:r>
            <a:r>
              <a:rPr lang="cs-CZ" sz="1500" b="1" dirty="0">
                <a:solidFill>
                  <a:srgbClr val="0D296F"/>
                </a:solidFill>
              </a:rPr>
              <a:t>Hystereze</a:t>
            </a:r>
            <a:endParaRPr lang="en-US" sz="1500" b="1" dirty="0">
              <a:solidFill>
                <a:srgbClr val="0D296F"/>
              </a:solidFill>
            </a:endParaRPr>
          </a:p>
          <a:p>
            <a:pPr marR="0" algn="l" eaLnBrk="1" hangingPunct="1">
              <a:lnSpc>
                <a:spcPct val="80000"/>
              </a:lnSpc>
            </a:pPr>
            <a:r>
              <a:rPr lang="en-US" sz="1500" b="1" dirty="0">
                <a:solidFill>
                  <a:srgbClr val="0D296F"/>
                </a:solidFill>
              </a:rPr>
              <a:t>		</a:t>
            </a:r>
          </a:p>
          <a:p>
            <a:pPr marR="0" algn="l" eaLnBrk="1" hangingPunct="1">
              <a:lnSpc>
                <a:spcPct val="80000"/>
              </a:lnSpc>
            </a:pPr>
            <a:r>
              <a:rPr lang="en-US" sz="1500" b="1" dirty="0" err="1">
                <a:solidFill>
                  <a:srgbClr val="0D296F"/>
                </a:solidFill>
              </a:rPr>
              <a:t>Vypracoval</a:t>
            </a:r>
            <a:r>
              <a:rPr lang="en-US" sz="1900" b="1" dirty="0">
                <a:solidFill>
                  <a:srgbClr val="0D296F"/>
                </a:solidFill>
              </a:rPr>
              <a:t>: Ing. Jaroslav Bernkopf</a:t>
            </a:r>
            <a:endParaRPr lang="cs-CZ" sz="1900" b="1" dirty="0">
              <a:solidFill>
                <a:srgbClr val="0D296F"/>
              </a:solidFill>
            </a:endParaRPr>
          </a:p>
          <a:p>
            <a:pPr marR="0" algn="l" eaLnBrk="1" hangingPunct="1">
              <a:lnSpc>
                <a:spcPct val="80000"/>
              </a:lnSpc>
            </a:pPr>
            <a:endParaRPr lang="cs-CZ" sz="1900" b="1" dirty="0">
              <a:solidFill>
                <a:srgbClr val="0D296F"/>
              </a:solidFill>
            </a:endParaRPr>
          </a:p>
          <a:p>
            <a:pPr marR="0" eaLnBrk="1" hangingPunct="1">
              <a:lnSpc>
                <a:spcPct val="80000"/>
              </a:lnSpc>
            </a:pPr>
            <a:r>
              <a:rPr lang="en-US" sz="1900" b="1">
                <a:solidFill>
                  <a:srgbClr val="0D296F"/>
                </a:solidFill>
              </a:rPr>
              <a:t>AVOP-ELEKTRO-Ber-012</a:t>
            </a:r>
            <a:endParaRPr lang="en-US" sz="1900" b="1" dirty="0">
              <a:solidFill>
                <a:srgbClr val="0D296F"/>
              </a:solidFill>
            </a:endParaRPr>
          </a:p>
        </p:txBody>
      </p:sp>
      <p:pic>
        <p:nvPicPr>
          <p:cNvPr id="4101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79425"/>
            <a:ext cx="5835650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Obdélník 5"/>
          <p:cNvSpPr>
            <a:spLocks noChangeArrowheads="1"/>
          </p:cNvSpPr>
          <p:nvPr/>
        </p:nvSpPr>
        <p:spPr bwMode="auto">
          <a:xfrm>
            <a:off x="395288" y="5876925"/>
            <a:ext cx="78486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400" b="1">
                <a:solidFill>
                  <a:schemeClr val="bg1"/>
                </a:solidFill>
                <a:latin typeface="Lucida Sans Unicode" pitchFamily="34" charset="0"/>
              </a:rPr>
              <a:t>Projekt Anglicky v odborných předmětech, CZ.1.07/1.3.09/04.0002</a:t>
            </a:r>
          </a:p>
          <a:p>
            <a:pPr algn="ctr">
              <a:lnSpc>
                <a:spcPct val="150000"/>
              </a:lnSpc>
            </a:pPr>
            <a:r>
              <a:rPr lang="cs-CZ" sz="1400" b="1">
                <a:solidFill>
                  <a:schemeClr val="bg1"/>
                </a:solidFill>
                <a:latin typeface="Lucida Sans Unicode" pitchFamily="34" charset="0"/>
              </a:rPr>
              <a:t>je spolufinancován Evropským sociálním fondem a státním rozpočtem České republiky.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Operační zesilovače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FF"/>
                </a:solidFill>
              </a:rPr>
              <a:t>Úloha</a:t>
            </a:r>
            <a:endParaRPr lang="cs-CZ" dirty="0"/>
          </a:p>
        </p:txBody>
      </p:sp>
      <p:sp>
        <p:nvSpPr>
          <p:cNvPr id="13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42530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>
                <a:solidFill>
                  <a:srgbClr val="0000FF"/>
                </a:solidFill>
              </a:rPr>
              <a:t>V předchozím výkladu jsme použili neinvertující komparátor.</a:t>
            </a:r>
          </a:p>
          <a:p>
            <a:pPr eaLnBrk="1" hangingPunct="1"/>
            <a:r>
              <a:rPr lang="cs-CZ" sz="2400" dirty="0">
                <a:solidFill>
                  <a:srgbClr val="0000FF"/>
                </a:solidFill>
              </a:rPr>
              <a:t>Zkuste nakreslit invertující komparátor s podobnou hysterezí.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2" name="Skupina 1"/>
          <p:cNvGrpSpPr/>
          <p:nvPr/>
        </p:nvGrpSpPr>
        <p:grpSpPr>
          <a:xfrm>
            <a:off x="840382" y="2780928"/>
            <a:ext cx="7463237" cy="2016224"/>
            <a:chOff x="637155" y="2780928"/>
            <a:chExt cx="7463237" cy="2016224"/>
          </a:xfrm>
        </p:grpSpPr>
        <p:sp>
          <p:nvSpPr>
            <p:cNvPr id="15" name="TextovéPole 7"/>
            <p:cNvSpPr txBox="1">
              <a:spLocks noChangeArrowheads="1"/>
            </p:cNvSpPr>
            <p:nvPr/>
          </p:nvSpPr>
          <p:spPr bwMode="auto">
            <a:xfrm>
              <a:off x="637155" y="3274330"/>
              <a:ext cx="746323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sz="4800" dirty="0">
                  <a:solidFill>
                    <a:srgbClr val="0000FF"/>
                  </a:solidFill>
                </a:rPr>
                <a:t>Neinvertující</a:t>
              </a:r>
              <a:r>
                <a:rPr lang="en-US" sz="4800" dirty="0">
                  <a:solidFill>
                    <a:srgbClr val="0000FF"/>
                  </a:solidFill>
                </a:rPr>
                <a:t> </a:t>
              </a:r>
              <a:r>
                <a:rPr lang="en-US" sz="4800" dirty="0">
                  <a:solidFill>
                    <a:srgbClr val="0000FF"/>
                  </a:solidFill>
                  <a:sym typeface="Wingdings 3"/>
                </a:rPr>
                <a:t> </a:t>
              </a:r>
              <a:r>
                <a:rPr lang="cs-CZ" sz="4800" dirty="0">
                  <a:solidFill>
                    <a:srgbClr val="0000FF"/>
                  </a:solidFill>
                </a:rPr>
                <a:t>Invertující</a:t>
              </a:r>
              <a:endParaRPr lang="en-US" sz="4800" dirty="0">
                <a:solidFill>
                  <a:srgbClr val="0000FF"/>
                </a:solidFill>
              </a:endParaRPr>
            </a:p>
          </p:txBody>
        </p:sp>
        <p:cxnSp>
          <p:nvCxnSpPr>
            <p:cNvPr id="5" name="Přímá spojnice 4"/>
            <p:cNvCxnSpPr/>
            <p:nvPr/>
          </p:nvCxnSpPr>
          <p:spPr>
            <a:xfrm flipV="1">
              <a:off x="1331640" y="2780928"/>
              <a:ext cx="2088232" cy="2016224"/>
            </a:xfrm>
            <a:prstGeom prst="line">
              <a:avLst/>
            </a:prstGeom>
            <a:ln w="571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1043608" y="2933328"/>
              <a:ext cx="2808312" cy="1863824"/>
            </a:xfrm>
            <a:prstGeom prst="line">
              <a:avLst/>
            </a:prstGeom>
            <a:ln w="571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476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Operační zesilovače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FF"/>
                </a:solidFill>
              </a:rPr>
              <a:t>Řešení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000" y="1965600"/>
            <a:ext cx="485775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louk 14"/>
          <p:cNvSpPr/>
          <p:nvPr/>
        </p:nvSpPr>
        <p:spPr>
          <a:xfrm rot="10800000">
            <a:off x="3311964" y="4365104"/>
            <a:ext cx="648072" cy="864096"/>
          </a:xfrm>
          <a:prstGeom prst="arc">
            <a:avLst>
              <a:gd name="adj1" fmla="val 16200000"/>
              <a:gd name="adj2" fmla="val 5596521"/>
            </a:avLst>
          </a:prstGeom>
          <a:ln w="47625">
            <a:solidFill>
              <a:srgbClr val="0000FF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>
                <a:solidFill>
                  <a:srgbClr val="0000FF"/>
                </a:solidFill>
              </a:rPr>
              <a:t>Je to jednoduché, že</a:t>
            </a:r>
            <a:r>
              <a:rPr lang="en-US" sz="2400" dirty="0">
                <a:solidFill>
                  <a:srgbClr val="0000FF"/>
                </a:solidFill>
              </a:rPr>
              <a:t>?</a:t>
            </a:r>
          </a:p>
          <a:p>
            <a:pPr eaLnBrk="1" hangingPunct="1"/>
            <a:r>
              <a:rPr lang="cs-CZ" sz="2400" dirty="0">
                <a:solidFill>
                  <a:srgbClr val="0000FF"/>
                </a:solidFill>
              </a:rPr>
              <a:t>Prostě přehodíme vstupní svorku a zem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43709"/>
            <a:ext cx="25622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4B7E8B49-6580-4D21-A439-B1CCF70FE6C3}"/>
              </a:ext>
            </a:extLst>
          </p:cNvPr>
          <p:cNvSpPr txBox="1"/>
          <p:nvPr/>
        </p:nvSpPr>
        <p:spPr>
          <a:xfrm>
            <a:off x="107504" y="5651167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Neinvertující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0E70D0FD-D237-4872-B5D1-E59247060443}"/>
              </a:ext>
            </a:extLst>
          </p:cNvPr>
          <p:cNvSpPr txBox="1"/>
          <p:nvPr/>
        </p:nvSpPr>
        <p:spPr>
          <a:xfrm>
            <a:off x="3815916" y="6020499"/>
            <a:ext cx="151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Invertující</a:t>
            </a:r>
          </a:p>
        </p:txBody>
      </p:sp>
    </p:spTree>
    <p:extLst>
      <p:ext uri="{BB962C8B-B14F-4D97-AF65-F5344CB8AC3E}">
        <p14:creationId xmlns:p14="http://schemas.microsoft.com/office/powerpoint/2010/main" val="2010932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Operační zesilovače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Odkazy</a:t>
            </a:r>
            <a:endParaRPr lang="cs-CZ" dirty="0"/>
          </a:p>
        </p:txBody>
      </p:sp>
      <p:sp>
        <p:nvSpPr>
          <p:cNvPr id="6" name="Zástupný symbol pro obsah 1"/>
          <p:cNvSpPr txBox="1">
            <a:spLocks/>
          </p:cNvSpPr>
          <p:nvPr/>
        </p:nvSpPr>
        <p:spPr bwMode="auto">
          <a:xfrm>
            <a:off x="612000" y="766800"/>
            <a:ext cx="82296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hangingPunct="1">
              <a:buNone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1400" dirty="0"/>
          </a:p>
          <a:p>
            <a:pPr eaLnBrk="1" hangingPunct="1"/>
            <a:r>
              <a:rPr lang="en-US" sz="1400" dirty="0">
                <a:hlinkClick r:id="rId3"/>
              </a:rPr>
              <a:t>http://www.wikipedia.com</a:t>
            </a:r>
            <a:endParaRPr lang="cs-CZ" sz="1400" dirty="0"/>
          </a:p>
          <a:p>
            <a:pPr eaLnBrk="1" hangingPunct="1"/>
            <a:r>
              <a:rPr lang="en-US" sz="1400" dirty="0">
                <a:hlinkClick r:id="rId4"/>
              </a:rPr>
              <a:t>http://www.thefreedictionary.com</a:t>
            </a:r>
            <a:endParaRPr lang="cs-CZ" sz="1400" dirty="0"/>
          </a:p>
          <a:p>
            <a:pPr eaLnBrk="1" hangingPunct="1"/>
            <a:r>
              <a:rPr lang="en-US" sz="1400" dirty="0">
                <a:hlinkClick r:id="rId5"/>
              </a:rPr>
              <a:t>http://holbert.faculty.asu.edu/eee202/EEE202_Lect8_OperationalAmplifiers.ppt</a:t>
            </a:r>
            <a:endParaRPr lang="cs-CZ" sz="1400" dirty="0"/>
          </a:p>
          <a:p>
            <a:pPr eaLnBrk="1" hangingPunct="1"/>
            <a:r>
              <a:rPr lang="en-US" sz="1400" dirty="0">
                <a:hlinkClick r:id="rId6"/>
              </a:rPr>
              <a:t>http://www.wisc-online.com/Objects/ViewObject.aspx?ID=SSE2803</a:t>
            </a:r>
            <a:endParaRPr lang="cs-CZ" sz="1400" dirty="0"/>
          </a:p>
          <a:p>
            <a:pPr eaLnBrk="1" hangingPunct="1"/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ovéPole 7"/>
          <p:cNvSpPr txBox="1">
            <a:spLocks noChangeArrowheads="1"/>
          </p:cNvSpPr>
          <p:nvPr/>
        </p:nvSpPr>
        <p:spPr bwMode="auto">
          <a:xfrm>
            <a:off x="395536" y="765175"/>
            <a:ext cx="8497639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err="1"/>
              <a:t>Hystere</a:t>
            </a:r>
            <a:r>
              <a:rPr lang="cs-CZ" sz="2400" b="1" dirty="0"/>
              <a:t>ze </a:t>
            </a:r>
            <a:r>
              <a:rPr lang="cs-CZ" sz="2400" dirty="0"/>
              <a:t>je závislost obvodu nejen na jeho současném stavu, ale i na stavu předešlém.</a:t>
            </a:r>
            <a:r>
              <a:rPr lang="en-US" sz="2400" dirty="0"/>
              <a:t> </a:t>
            </a:r>
            <a:endParaRPr lang="cs-CZ" sz="2400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cs-CZ" sz="2400" dirty="0"/>
              <a:t>Komparátor bez hystereze má jen jednu rozhodovací úroveň.</a:t>
            </a:r>
          </a:p>
          <a:p>
            <a:pPr eaLnBrk="1" hangingPunct="1"/>
            <a:endParaRPr lang="cs-CZ" sz="2400" dirty="0"/>
          </a:p>
          <a:p>
            <a:pPr eaLnBrk="1" hangingPunct="1"/>
            <a:r>
              <a:rPr lang="cs-CZ" sz="2400" dirty="0"/>
              <a:t>Komparátor s hysterezí má dvě rozhodovací úrovně.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cs-CZ" sz="2400" dirty="0"/>
              <a:t>Když vstupní signál jde nahoru, komparátor použije vyšší rozhodovací úroveň.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cs-CZ" sz="2400" dirty="0"/>
              <a:t>Když vstupní signál jde dolů, komparátor použije nižší rozhodovací úroveň.</a:t>
            </a:r>
          </a:p>
          <a:p>
            <a:pPr eaLnBrk="1" hangingPunct="1"/>
            <a:endParaRPr lang="en-US" sz="24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Operační zesilovače</a:t>
            </a: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Komparátor bez hystereze má jen jednu rozhodovací úroveň.</a:t>
            </a:r>
            <a:r>
              <a:rPr lang="en-US" sz="2400" dirty="0"/>
              <a:t> 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Operační zesilovače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781175"/>
            <a:ext cx="4000500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312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Komparátor s hysterezí má dvě rozhodovací úrovně.</a:t>
            </a:r>
            <a:r>
              <a:rPr lang="en-US" sz="2400" dirty="0"/>
              <a:t> 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Operační zesilovače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013" y="1965504"/>
            <a:ext cx="533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42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en-US" noProof="0"/>
              <a:t>Operační zesilovače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920" y="2013769"/>
            <a:ext cx="7057420" cy="443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Chceme-li převést čistě sinusový vstupní signál na obdélníkový tvar, komparátor bez hystereze vyhoví dobře</a:t>
            </a:r>
            <a:r>
              <a:rPr lang="en-US" sz="2400" dirty="0"/>
              <a:t>. </a:t>
            </a:r>
            <a:r>
              <a:rPr lang="cs-CZ" sz="2400" dirty="0"/>
              <a:t>Výstupní napětí je čisté</a:t>
            </a:r>
            <a:r>
              <a:rPr lang="en-US" sz="2400" dirty="0"/>
              <a:t>.</a:t>
            </a:r>
          </a:p>
          <a:p>
            <a:pPr eaLnBrk="1" hangingPunct="1"/>
            <a:r>
              <a:rPr lang="en-US" sz="2400" dirty="0"/>
              <a:t>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987824" y="2852936"/>
            <a:ext cx="54296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FF"/>
                </a:solidFill>
              </a:rPr>
              <a:t>V</a:t>
            </a:r>
            <a:r>
              <a:rPr lang="cs-CZ" sz="2400" baseline="-25000" dirty="0">
                <a:solidFill>
                  <a:srgbClr val="FF00FF"/>
                </a:solidFill>
              </a:rPr>
              <a:t>in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148064" y="2275348"/>
            <a:ext cx="65819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 err="1">
                <a:solidFill>
                  <a:srgbClr val="FF0000"/>
                </a:solidFill>
              </a:rPr>
              <a:t>V</a:t>
            </a:r>
            <a:r>
              <a:rPr lang="cs-CZ" sz="2400" baseline="-25000" dirty="0" err="1">
                <a:solidFill>
                  <a:srgbClr val="FF0000"/>
                </a:solidFill>
              </a:rPr>
              <a:t>out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600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en-US" noProof="0"/>
              <a:t>Operační zesilovače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000" y="2012400"/>
            <a:ext cx="6924601" cy="439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Ale je-li vstupní napětí rušené šumem</a:t>
            </a:r>
            <a:r>
              <a:rPr lang="en-US" sz="2400" dirty="0"/>
              <a:t>, </a:t>
            </a:r>
            <a:r>
              <a:rPr lang="cs-CZ" sz="2400" dirty="0"/>
              <a:t>výstupní obdélníkové napětí komparátoru bez hystereze je nepoužitelné.</a:t>
            </a:r>
            <a:r>
              <a:rPr lang="en-US" sz="2400" dirty="0"/>
              <a:t> 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843808" y="2733178"/>
            <a:ext cx="54296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FF"/>
                </a:solidFill>
              </a:rPr>
              <a:t>V</a:t>
            </a:r>
            <a:r>
              <a:rPr lang="cs-CZ" sz="2400" baseline="-25000" dirty="0">
                <a:solidFill>
                  <a:srgbClr val="FF00FF"/>
                </a:solidFill>
              </a:rPr>
              <a:t>in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16300" y="2292865"/>
            <a:ext cx="65819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 err="1">
                <a:solidFill>
                  <a:srgbClr val="FF0000"/>
                </a:solidFill>
              </a:rPr>
              <a:t>V</a:t>
            </a:r>
            <a:r>
              <a:rPr lang="cs-CZ" sz="2400" baseline="-25000" dirty="0" err="1">
                <a:solidFill>
                  <a:srgbClr val="FF0000"/>
                </a:solidFill>
              </a:rPr>
              <a:t>out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8970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Komparátory - část 2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Operační zesilovače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83568" y="2276872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</a:rPr>
              <a:t>M2A</a:t>
            </a:r>
            <a:r>
              <a:rPr lang="en-US" sz="8000" b="1" dirty="0">
                <a:solidFill>
                  <a:srgbClr val="FF0000"/>
                </a:solidFill>
              </a:rPr>
              <a:t> </a:t>
            </a:r>
            <a:r>
              <a:rPr lang="cs-CZ" sz="8000" b="1" dirty="0">
                <a:solidFill>
                  <a:srgbClr val="FF0000"/>
                </a:solidFill>
              </a:rPr>
              <a:t>29</a:t>
            </a:r>
            <a:r>
              <a:rPr lang="en-US" sz="8000" b="1" dirty="0">
                <a:solidFill>
                  <a:srgbClr val="FF0000"/>
                </a:solidFill>
              </a:rPr>
              <a:t>/</a:t>
            </a:r>
            <a:r>
              <a:rPr lang="cs-CZ" sz="8000" b="1" dirty="0">
                <a:solidFill>
                  <a:srgbClr val="FF0000"/>
                </a:solidFill>
              </a:rPr>
              <a:t>4</a:t>
            </a:r>
            <a:r>
              <a:rPr lang="en-US" sz="8000" b="1" dirty="0">
                <a:solidFill>
                  <a:srgbClr val="FF0000"/>
                </a:solidFill>
              </a:rPr>
              <a:t>/2</a:t>
            </a:r>
            <a:r>
              <a:rPr lang="cs-CZ" sz="8000" b="1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0210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en-US" noProof="0"/>
              <a:t>Operační zesilovače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16"/>
          <a:stretch/>
        </p:blipFill>
        <p:spPr bwMode="auto">
          <a:xfrm>
            <a:off x="1854000" y="2012400"/>
            <a:ext cx="6966472" cy="4541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Použijeme-li komparátor s hysterezí, výstupní obdélníkový signál je čistý.</a:t>
            </a:r>
            <a:r>
              <a:rPr lang="en-US" sz="2400" dirty="0"/>
              <a:t>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843808" y="2733178"/>
            <a:ext cx="54296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FF"/>
                </a:solidFill>
              </a:rPr>
              <a:t>V</a:t>
            </a:r>
            <a:r>
              <a:rPr lang="cs-CZ" sz="2400" baseline="-25000" dirty="0">
                <a:solidFill>
                  <a:srgbClr val="FF00FF"/>
                </a:solidFill>
              </a:rPr>
              <a:t>in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316300" y="2292865"/>
            <a:ext cx="65819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 err="1">
                <a:solidFill>
                  <a:srgbClr val="FF0000"/>
                </a:solidFill>
              </a:rPr>
              <a:t>V</a:t>
            </a:r>
            <a:r>
              <a:rPr lang="cs-CZ" sz="2400" baseline="-25000" dirty="0" err="1">
                <a:solidFill>
                  <a:srgbClr val="FF0000"/>
                </a:solidFill>
              </a:rPr>
              <a:t>out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237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Komparátory – Část 2 - Hystereze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en-US" noProof="0"/>
              <a:t>Operační zesilovače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sp>
        <p:nvSpPr>
          <p:cNvPr id="7" name="TextovéPole 7"/>
          <p:cNvSpPr txBox="1">
            <a:spLocks noChangeArrowheads="1"/>
          </p:cNvSpPr>
          <p:nvPr/>
        </p:nvSpPr>
        <p:spPr bwMode="auto">
          <a:xfrm>
            <a:off x="611188" y="765175"/>
            <a:ext cx="82819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 dirty="0"/>
              <a:t>Rezistory </a:t>
            </a:r>
            <a:r>
              <a:rPr lang="en-US" sz="2400" dirty="0"/>
              <a:t>R1 a R2 </a:t>
            </a:r>
            <a:r>
              <a:rPr lang="cs-CZ" sz="2400" dirty="0"/>
              <a:t>zavádějí slabou kladnou zpětnou vazbu</a:t>
            </a:r>
            <a:r>
              <a:rPr lang="en-US" sz="2400" dirty="0"/>
              <a:t>. </a:t>
            </a:r>
            <a:r>
              <a:rPr lang="cs-CZ" sz="2400" dirty="0"/>
              <a:t>Díky této zpětné vazbě komparátor překlápí při </a:t>
            </a:r>
            <a:r>
              <a:rPr lang="en-US" sz="2400" dirty="0"/>
              <a:t>+1V </a:t>
            </a:r>
            <a:r>
              <a:rPr lang="cs-CZ" sz="2400" dirty="0"/>
              <a:t>když</a:t>
            </a:r>
            <a:endParaRPr lang="en-US" sz="24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65504"/>
            <a:ext cx="5334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ovéPole 7"/>
          <p:cNvSpPr txBox="1">
            <a:spLocks noChangeArrowheads="1"/>
          </p:cNvSpPr>
          <p:nvPr/>
        </p:nvSpPr>
        <p:spPr bwMode="auto">
          <a:xfrm>
            <a:off x="613996" y="1484784"/>
            <a:ext cx="281774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400"/>
              <a:t>vstupní signál stoupá</a:t>
            </a:r>
            <a:r>
              <a:rPr lang="en-US" sz="2400"/>
              <a:t>, a </a:t>
            </a:r>
            <a:r>
              <a:rPr lang="cs-CZ" sz="2400"/>
              <a:t>při </a:t>
            </a:r>
            <a:r>
              <a:rPr lang="en-US" sz="2400"/>
              <a:t>-1V </a:t>
            </a:r>
            <a:r>
              <a:rPr lang="cs-CZ" sz="2400"/>
              <a:t>když vstupní signál klesá</a:t>
            </a:r>
            <a:r>
              <a:rPr lang="en-US" sz="240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1001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Vlastní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lnDef>
      <a:spPr>
        <a:ln w="25400">
          <a:solidFill>
            <a:srgbClr val="0000FF"/>
          </a:solidFill>
          <a:tailEnd type="stealth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5613</TotalTime>
  <Words>446</Words>
  <Application>Microsoft Office PowerPoint</Application>
  <PresentationFormat>Předvádění na obrazovce (4:3)</PresentationFormat>
  <Paragraphs>106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Lucida Sans Unicode</vt:lpstr>
      <vt:lpstr>Verdana</vt:lpstr>
      <vt:lpstr>Wingdings 2</vt:lpstr>
      <vt:lpstr>Wingdings 3</vt:lpstr>
      <vt:lpstr>Shluk</vt:lpstr>
      <vt:lpstr>Anglicky v odborných předmětech "Support of teaching technical subjects in English“</vt:lpstr>
      <vt:lpstr>Definice</vt:lpstr>
      <vt:lpstr>Popis</vt:lpstr>
      <vt:lpstr>Popis</vt:lpstr>
      <vt:lpstr>Popis</vt:lpstr>
      <vt:lpstr>Popis</vt:lpstr>
      <vt:lpstr>Popis</vt:lpstr>
      <vt:lpstr>Popis</vt:lpstr>
      <vt:lpstr>Popis</vt:lpstr>
      <vt:lpstr>Úloha</vt:lpstr>
      <vt:lpstr>Řešení</vt:lpstr>
      <vt:lpstr>Odkazy</vt:lpstr>
    </vt:vector>
  </TitlesOfParts>
  <Company>SPS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SPS</dc:creator>
  <cp:lastModifiedBy>Jaroslav Bernkopf</cp:lastModifiedBy>
  <cp:revision>303</cp:revision>
  <dcterms:created xsi:type="dcterms:W3CDTF">2011-08-12T09:23:29Z</dcterms:created>
  <dcterms:modified xsi:type="dcterms:W3CDTF">2025-04-29T13:05:42Z</dcterms:modified>
</cp:coreProperties>
</file>