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89" r:id="rId2"/>
    <p:sldId id="308" r:id="rId3"/>
    <p:sldId id="309" r:id="rId4"/>
    <p:sldId id="310" r:id="rId5"/>
    <p:sldId id="311" r:id="rId6"/>
    <p:sldId id="312" r:id="rId7"/>
    <p:sldId id="313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D296F"/>
    <a:srgbClr val="FF8C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20" autoAdjust="0"/>
  </p:normalViewPr>
  <p:slideViewPr>
    <p:cSldViewPr>
      <p:cViewPr varScale="1">
        <p:scale>
          <a:sx n="130" d="100"/>
          <a:sy n="130" d="100"/>
        </p:scale>
        <p:origin x="10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3E0C44-E92D-455E-801C-5B4D42EC9B3B}" type="datetimeFigureOut">
              <a:rPr lang="cs-CZ"/>
              <a:pPr>
                <a:defRPr/>
              </a:pPr>
              <a:t>31.01.2022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5CF9A7-801B-44C2-A50C-CB4E51C968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514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2093FC-2938-41D2-8F01-DCBF2880F693}" type="datetimeFigureOut">
              <a:rPr lang="cs-CZ"/>
              <a:pPr>
                <a:defRPr/>
              </a:pPr>
              <a:t>31.01.2022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3230FE-313A-41FA-A992-D38CA729D3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052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1"/>
          <p:cNvGrpSpPr>
            <a:grpSpLocks/>
          </p:cNvGrpSpPr>
          <p:nvPr/>
        </p:nvGrpSpPr>
        <p:grpSpPr bwMode="auto">
          <a:xfrm>
            <a:off x="-9524" y="4935540"/>
            <a:ext cx="9159875" cy="1997075"/>
            <a:chOff x="-33596" y="4907042"/>
            <a:chExt cx="9060466" cy="2122941"/>
          </a:xfrm>
        </p:grpSpPr>
        <p:sp>
          <p:nvSpPr>
            <p:cNvPr id="6" name="Volný tvar 14"/>
            <p:cNvSpPr>
              <a:spLocks/>
            </p:cNvSpPr>
            <p:nvPr/>
          </p:nvSpPr>
          <p:spPr bwMode="auto">
            <a:xfrm>
              <a:off x="57480" y="4907042"/>
              <a:ext cx="8969390" cy="997343"/>
            </a:xfrm>
            <a:custGeom>
              <a:avLst/>
              <a:gdLst>
                <a:gd name="T0" fmla="*/ 8969390 w 4697"/>
                <a:gd name="T1" fmla="*/ 0 h 367"/>
                <a:gd name="T2" fmla="*/ 8969390 w 4697"/>
                <a:gd name="T3" fmla="*/ 997343 h 367"/>
                <a:gd name="T4" fmla="*/ 0 w 4697"/>
                <a:gd name="T5" fmla="*/ 592427 h 367"/>
                <a:gd name="T6" fmla="*/ 8969390 w 4697"/>
                <a:gd name="T7" fmla="*/ 0 h 3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97"/>
                <a:gd name="T13" fmla="*/ 0 h 367"/>
                <a:gd name="T14" fmla="*/ 4697 w 4697"/>
                <a:gd name="T15" fmla="*/ 367 h 3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F8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-33596" y="5048783"/>
              <a:ext cx="9060466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dirty="0"/>
              <a:t>Klepnutím lze upravit styl předlohy podnadpisů.</a:t>
            </a:r>
            <a:endParaRPr lang="en-US" dirty="0"/>
          </a:p>
        </p:txBody>
      </p:sp>
      <p:sp>
        <p:nvSpPr>
          <p:cNvPr id="8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cs-CZ"/>
              <a:t>Tranzistorové zesilovače - shrnutí</a:t>
            </a:r>
          </a:p>
        </p:txBody>
      </p:sp>
      <p:sp>
        <p:nvSpPr>
          <p:cNvPr id="10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cs-CZ"/>
              <a:t>Elektronické obvody</a:t>
            </a:r>
          </a:p>
        </p:txBody>
      </p:sp>
      <p:sp>
        <p:nvSpPr>
          <p:cNvPr id="11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A392F0C-8E69-458F-8B3D-4FC8E4A0E7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70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7"/>
          <p:cNvSpPr>
            <a:spLocks noGrp="1"/>
          </p:cNvSpPr>
          <p:nvPr>
            <p:ph type="dt" sz="half" idx="12"/>
          </p:nvPr>
        </p:nvSpPr>
        <p:spPr>
          <a:xfrm>
            <a:off x="0" y="0"/>
            <a:ext cx="9144000" cy="360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anchor="ctr" anchorCtr="1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5" name="Zástupný symbol pro zápatí 8"/>
          <p:cNvSpPr>
            <a:spLocks noGrp="1"/>
          </p:cNvSpPr>
          <p:nvPr>
            <p:ph type="ftr" sz="quarter" idx="13"/>
          </p:nvPr>
        </p:nvSpPr>
        <p:spPr>
          <a:xfrm>
            <a:off x="0" y="6496094"/>
            <a:ext cx="9144000" cy="36512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6" name="Zástupný symbol pro číslo snímku 9"/>
          <p:cNvSpPr>
            <a:spLocks noGrp="1"/>
          </p:cNvSpPr>
          <p:nvPr>
            <p:ph type="sldNum" sz="quarter" idx="14"/>
          </p:nvPr>
        </p:nvSpPr>
        <p:spPr>
          <a:xfrm>
            <a:off x="8532441" y="6486229"/>
            <a:ext cx="510728" cy="365125"/>
          </a:xfrm>
        </p:spPr>
        <p:txBody>
          <a:bodyPr/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16" name="Nadpis 15"/>
          <p:cNvSpPr>
            <a:spLocks noGrp="1"/>
          </p:cNvSpPr>
          <p:nvPr>
            <p:ph type="title" hasCustomPrompt="1"/>
          </p:nvPr>
        </p:nvSpPr>
        <p:spPr>
          <a:xfrm>
            <a:off x="467544" y="400018"/>
            <a:ext cx="8229600" cy="369332"/>
          </a:xfrm>
          <a:effectLst>
            <a:glow rad="127000">
              <a:schemeClr val="bg1"/>
            </a:glow>
          </a:effectLst>
        </p:spPr>
        <p:txBody>
          <a:bodyPr>
            <a:spAutoFit/>
            <a:scene3d>
              <a:camera prst="orthographicFront"/>
              <a:lightRig rig="threePt" dir="t"/>
            </a:scene3d>
            <a:sp3d prstMaterial="metal">
              <a:bevelT w="0" h="0"/>
            </a:sp3d>
          </a:bodyPr>
          <a:lstStyle>
            <a:lvl1pPr algn="ctr">
              <a:defRPr sz="1800" kern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pPr eaLnBrk="1" hangingPunct="1"/>
            <a:r>
              <a:rPr lang="en-US" b="1" dirty="0"/>
              <a:t>Voltage Gain</a:t>
            </a:r>
          </a:p>
        </p:txBody>
      </p:sp>
    </p:spTree>
    <p:extLst>
      <p:ext uri="{BB962C8B-B14F-4D97-AF65-F5344CB8AC3E}">
        <p14:creationId xmlns:p14="http://schemas.microsoft.com/office/powerpoint/2010/main" val="83103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lumMod val="65000"/>
                <a:alpha val="12000"/>
              </a:schemeClr>
            </a:gs>
            <a:gs pos="8000">
              <a:schemeClr val="accent1">
                <a:tint val="44500"/>
                <a:satMod val="160000"/>
                <a:alpha val="33000"/>
              </a:schemeClr>
            </a:gs>
            <a:gs pos="60000">
              <a:schemeClr val="accent1">
                <a:tint val="23500"/>
                <a:satMod val="160000"/>
                <a:alpha val="74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olný tvar 12"/>
          <p:cNvSpPr>
            <a:spLocks/>
          </p:cNvSpPr>
          <p:nvPr/>
        </p:nvSpPr>
        <p:spPr bwMode="auto">
          <a:xfrm>
            <a:off x="65088" y="4627565"/>
            <a:ext cx="3600450" cy="1728787"/>
          </a:xfrm>
          <a:custGeom>
            <a:avLst/>
            <a:gdLst>
              <a:gd name="T0" fmla="*/ 0 w 5760"/>
              <a:gd name="T1" fmla="*/ 0 h 528"/>
              <a:gd name="T2" fmla="*/ 3600450 w 5760"/>
              <a:gd name="T3" fmla="*/ 0 h 528"/>
              <a:gd name="T4" fmla="*/ 3600450 w 5760"/>
              <a:gd name="T5" fmla="*/ 1728787 h 528"/>
              <a:gd name="T6" fmla="*/ 30004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FF8C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31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6" y="6408740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/>
              <a:t>Tranzistorové zesilovače - shrnutí</a:t>
            </a: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4" y="6408740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cs-CZ"/>
              <a:t>Elektronické obvody</a:t>
            </a: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4" y="6408740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65E059B-0B95-4146-A791-BA354DFE51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linskedumy.cz/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690" y="332656"/>
            <a:ext cx="5976620" cy="145923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449510"/>
              </p:ext>
            </p:extLst>
          </p:nvPr>
        </p:nvGraphicFramePr>
        <p:xfrm>
          <a:off x="1187624" y="1988840"/>
          <a:ext cx="6696744" cy="182363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174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6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Číslo projektu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CZ.1.07/1.5.00/34.0514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Číslo a název šablony klíčové aktivity 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III/2 Inovace a zkvalitnění výuky prostřednictvím ICT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Tematická oblast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Elektronické obvody, </a:t>
                      </a:r>
                      <a:r>
                        <a:rPr lang="cs-CZ" sz="1100" dirty="0">
                          <a:effectLst/>
                        </a:rPr>
                        <a:t>vy_32_inovace_MA_42_10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Autor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Ing. Jaroslav Bernkopf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Ročník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2, 3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Obor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– 41 – L/01 </a:t>
                      </a:r>
                      <a:r>
                        <a:rPr lang="cs-CZ" sz="1100" dirty="0">
                          <a:effectLst/>
                        </a:rPr>
                        <a:t>Mechanik  elektrotechnik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1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Anotace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 list</a:t>
                      </a:r>
                      <a:r>
                        <a:rPr lang="cs-CZ" sz="11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určený </a:t>
                      </a:r>
                      <a:r>
                        <a:rPr lang="cs-CZ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 shrnutí a utřídění</a:t>
                      </a:r>
                      <a:r>
                        <a:rPr lang="cs-CZ" sz="11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vědomostí o zapojení,</a:t>
                      </a:r>
                      <a:r>
                        <a:rPr lang="cs-CZ" sz="11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vlastnostech a užití základních tří typů tranzistorových zesilovačů</a:t>
                      </a:r>
                      <a:endParaRPr lang="cs-CZ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Obrázek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598" y="5803359"/>
            <a:ext cx="578485" cy="431800"/>
          </a:xfrm>
          <a:prstGeom prst="rect">
            <a:avLst/>
          </a:prstGeom>
        </p:spPr>
      </p:pic>
      <p:pic>
        <p:nvPicPr>
          <p:cNvPr id="8" name="Obrázek 7" descr="https://encrypted-tbn3.google.com/images?q=tbn:ANd9GcT7wLoGNaVZUxqyzsY44S6VPPDwqx14gJmiTpg-r8oG3DyJvN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805264"/>
            <a:ext cx="1272540" cy="431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bdélník 8"/>
          <p:cNvSpPr/>
          <p:nvPr/>
        </p:nvSpPr>
        <p:spPr>
          <a:xfrm>
            <a:off x="3165685" y="5867732"/>
            <a:ext cx="2860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sng" dirty="0">
                <a:hlinkClick r:id="rId5"/>
              </a:rPr>
              <a:t>http://www.zlinskedumy.cz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7123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397" y="1700808"/>
            <a:ext cx="4555207" cy="4607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</a:t>
            </a:r>
          </a:p>
        </p:txBody>
      </p:sp>
      <p:sp>
        <p:nvSpPr>
          <p:cNvPr id="8" name="Obdélník 7"/>
          <p:cNvSpPr/>
          <p:nvPr/>
        </p:nvSpPr>
        <p:spPr>
          <a:xfrm>
            <a:off x="2294397" y="1700808"/>
            <a:ext cx="4555207" cy="4607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8" name="Tabulk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903086"/>
              </p:ext>
            </p:extLst>
          </p:nvPr>
        </p:nvGraphicFramePr>
        <p:xfrm>
          <a:off x="179512" y="836712"/>
          <a:ext cx="87849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Nakreslete příklad jednostupňového tranzistorového zesilovače se společnou bází, a to včetně obvodů pro stabilizaci pracovního bodu a vazebních kondenzátorů.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039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435957"/>
              </p:ext>
            </p:extLst>
          </p:nvPr>
        </p:nvGraphicFramePr>
        <p:xfrm>
          <a:off x="179512" y="836712"/>
          <a:ext cx="878497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Nakreslete příklad jednostupňového tranzistorového zesilovače se společnou bází, a to včetně obvodů pro stabilizaci pracovního bodu a vazebních kondenzátorů.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397" y="1700808"/>
            <a:ext cx="4555207" cy="4607970"/>
          </a:xfrm>
          <a:prstGeom prst="rect">
            <a:avLst/>
          </a:prstGeom>
          <a:solidFill>
            <a:schemeClr val="bg1"/>
          </a:solidFill>
          <a:ln w="22225" cmpd="sng">
            <a:solidFill>
              <a:srgbClr val="0000FF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19805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593874"/>
              </p:ext>
            </p:extLst>
          </p:nvPr>
        </p:nvGraphicFramePr>
        <p:xfrm>
          <a:off x="179512" y="836712"/>
          <a:ext cx="878497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Označte křížkem, který zesilovač má danou vlastnost.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07971"/>
              </p:ext>
            </p:extLst>
          </p:nvPr>
        </p:nvGraphicFramePr>
        <p:xfrm>
          <a:off x="179512" y="1628800"/>
          <a:ext cx="8568951" cy="417424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008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4190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Vlastnost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emitor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kolektor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báze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vstupní odpor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výstupní odpor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napěťové zesílení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Největší vstupní odpor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Obrací fázi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73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230464"/>
              </p:ext>
            </p:extLst>
          </p:nvPr>
        </p:nvGraphicFramePr>
        <p:xfrm>
          <a:off x="179512" y="836712"/>
          <a:ext cx="878497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Označte křížkem, který zesilovač má danou vlastnost.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580752"/>
              </p:ext>
            </p:extLst>
          </p:nvPr>
        </p:nvGraphicFramePr>
        <p:xfrm>
          <a:off x="179512" y="1628800"/>
          <a:ext cx="8568951" cy="417424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008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36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4190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Vlastnost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emitor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kolektor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b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Spol. báze</a:t>
                      </a:r>
                      <a:endParaRPr lang="cs-CZ" sz="200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vstupní odpor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výstupní odpor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Nejmenší napěťové zesílení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Největší vstupní odpor</a:t>
                      </a:r>
                      <a:endParaRPr lang="cs-CZ" sz="2000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90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Obrací fázi</a:t>
                      </a:r>
                    </a:p>
                  </a:txBody>
                  <a:tcPr marL="137160" marR="137160" marT="137160" marB="13716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</a:t>
                      </a: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cs-CZ" sz="200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137160" marR="137160" marT="137160" marB="13716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319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989087"/>
              </p:ext>
            </p:extLst>
          </p:nvPr>
        </p:nvGraphicFramePr>
        <p:xfrm>
          <a:off x="179512" y="836712"/>
          <a:ext cx="878497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 následující zapojení vypočtěte napětí báze proti zemi, je-li proud kolektorem 1,1 mA.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355" y="1499774"/>
            <a:ext cx="4287258" cy="338437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7" name="TextovéPole 6"/>
          <p:cNvSpPr txBox="1"/>
          <p:nvPr/>
        </p:nvSpPr>
        <p:spPr>
          <a:xfrm>
            <a:off x="5868144" y="1988840"/>
            <a:ext cx="50405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R1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875410" y="3738518"/>
            <a:ext cx="50405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R2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948264" y="3104964"/>
            <a:ext cx="100811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Arial"/>
                <a:cs typeface="Arial"/>
              </a:rPr>
              <a:t>ß=150</a:t>
            </a:r>
            <a:endParaRPr lang="cs-CZ" sz="1600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619577"/>
              </p:ext>
            </p:extLst>
          </p:nvPr>
        </p:nvGraphicFramePr>
        <p:xfrm>
          <a:off x="179512" y="1500226"/>
          <a:ext cx="4392488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57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≈ </a:t>
                      </a:r>
                      <a:r>
                        <a:rPr kumimoji="0" lang="cs-CZ" sz="1600" b="0" kern="12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1,1 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U</a:t>
                      </a:r>
                      <a:r>
                        <a:rPr kumimoji="0" lang="cs-CZ" sz="1600" b="0" kern="1200" baseline="-25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</a:t>
                      </a:r>
                      <a:r>
                        <a:rPr kumimoji="0" lang="cs-CZ" sz="1600" b="0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* R</a:t>
                      </a:r>
                      <a:r>
                        <a:rPr kumimoji="0" lang="cs-CZ" sz="1600" b="0" kern="1200" baseline="-2500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1,1mA * 1k8 = 1,98V ≈ 2V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</a:t>
                      </a:r>
                      <a:r>
                        <a:rPr kumimoji="0" lang="cs-CZ" sz="1600" b="0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+ 0,7V = 2V * 0,7V = 2,7V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0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Napětí </a:t>
                      </a:r>
                      <a:r>
                        <a:rPr kumimoji="0" lang="cs-CZ" sz="1600" b="1" kern="1200" baseline="0" dirty="0" err="1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bá</a:t>
                      </a: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kern="1200" baseline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ze proti zemi je 2,7 V.</a:t>
                      </a:r>
                      <a:endParaRPr lang="cs-CZ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053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Tranzistorové zesilovače - shrnutí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ctr">
              <a:defRPr/>
            </a:pPr>
            <a:r>
              <a:rPr lang="cs-CZ"/>
              <a:t>Elektronické obvody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465E059B-0B95-4146-A791-BA354DFE510F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040963"/>
              </p:ext>
            </p:extLst>
          </p:nvPr>
        </p:nvGraphicFramePr>
        <p:xfrm>
          <a:off x="179512" y="836712"/>
          <a:ext cx="878497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kern="1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 následující zapojení vypočtěte napětí báze proti zemi, je-li proud kolektorem 1,1 mA.</a:t>
                      </a:r>
                      <a:endParaRPr lang="cs-CZ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355" y="1499774"/>
            <a:ext cx="4287258" cy="338437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7" name="TextovéPole 6"/>
          <p:cNvSpPr txBox="1"/>
          <p:nvPr/>
        </p:nvSpPr>
        <p:spPr>
          <a:xfrm>
            <a:off x="5868144" y="1988840"/>
            <a:ext cx="50405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R1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875410" y="3738518"/>
            <a:ext cx="50405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/>
              <a:t>R2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948264" y="3104964"/>
            <a:ext cx="100811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Arial"/>
                <a:cs typeface="Arial"/>
              </a:rPr>
              <a:t>ß=150</a:t>
            </a:r>
            <a:endParaRPr lang="cs-CZ" sz="1600" dirty="0"/>
          </a:p>
        </p:txBody>
      </p: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768768"/>
              </p:ext>
            </p:extLst>
          </p:nvPr>
        </p:nvGraphicFramePr>
        <p:xfrm>
          <a:off x="179512" y="1500226"/>
          <a:ext cx="4392488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757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≈ </a:t>
                      </a:r>
                      <a:r>
                        <a:rPr kumimoji="0" lang="cs-CZ" sz="1600" b="0" kern="12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1,1 mA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U</a:t>
                      </a:r>
                      <a:r>
                        <a:rPr kumimoji="0" lang="cs-CZ" sz="1600" b="0" kern="1200" baseline="-25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</a:t>
                      </a:r>
                      <a:r>
                        <a:rPr kumimoji="0" lang="cs-CZ" sz="1600" b="0" kern="1200" baseline="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* R</a:t>
                      </a:r>
                      <a:r>
                        <a:rPr kumimoji="0" lang="cs-CZ" sz="1600" b="0" kern="1200" baseline="-2500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1,1mA * 1k8 = 1,98V ≈ 2V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kern="1200" baseline="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= </a:t>
                      </a:r>
                      <a:r>
                        <a:rPr kumimoji="0" lang="cs-CZ" sz="1600" b="0" kern="1200" baseline="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</a:t>
                      </a:r>
                      <a:r>
                        <a:rPr kumimoji="0" lang="cs-CZ" sz="1600" b="0" kern="1200" baseline="-25000" dirty="0" err="1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</a:t>
                      </a:r>
                      <a:r>
                        <a:rPr kumimoji="0" lang="cs-CZ" sz="1600" b="0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+ 0,7V = 2V * 0,7V = 2,7V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0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kern="1200" baseline="0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Napětí báze proti zemi je 2,7 V.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s-CZ" sz="1600" b="1" kern="1200" baseline="0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 b="1" dirty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400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Vlastní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9920</TotalTime>
  <Words>385</Words>
  <Application>Microsoft Office PowerPoint</Application>
  <PresentationFormat>Předvádění na obrazovce (4:3)</PresentationFormat>
  <Paragraphs>129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Calibri</vt:lpstr>
      <vt:lpstr>Lucida Sans Unicode</vt:lpstr>
      <vt:lpstr>Verdana</vt:lpstr>
      <vt:lpstr>Wingdings 2</vt:lpstr>
      <vt:lpstr>Wingdings 3</vt:lpstr>
      <vt:lpstr>Shluk</vt:lpstr>
      <vt:lpstr>Prezentace aplikace PowerPoint</vt:lpstr>
      <vt:lpstr>Zadání</vt:lpstr>
      <vt:lpstr>Řešení</vt:lpstr>
      <vt:lpstr>Zadání</vt:lpstr>
      <vt:lpstr>Řešení</vt:lpstr>
      <vt:lpstr>Zadání</vt:lpstr>
      <vt:lpstr>Řešení</vt:lpstr>
    </vt:vector>
  </TitlesOfParts>
  <Company>SPS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SPS</dc:creator>
  <cp:lastModifiedBy>Jaroslav Bernkopf</cp:lastModifiedBy>
  <cp:revision>474</cp:revision>
  <cp:lastPrinted>2013-04-13T15:25:00Z</cp:lastPrinted>
  <dcterms:created xsi:type="dcterms:W3CDTF">2011-08-12T09:23:29Z</dcterms:created>
  <dcterms:modified xsi:type="dcterms:W3CDTF">2022-01-31T16:19:34Z</dcterms:modified>
</cp:coreProperties>
</file>