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2"/>
  </p:notesMasterIdLst>
  <p:handoutMasterIdLst>
    <p:handoutMasterId r:id="rId33"/>
  </p:handoutMasterIdLst>
  <p:sldIdLst>
    <p:sldId id="290" r:id="rId2"/>
    <p:sldId id="291" r:id="rId3"/>
    <p:sldId id="292" r:id="rId4"/>
    <p:sldId id="293" r:id="rId5"/>
    <p:sldId id="294" r:id="rId6"/>
    <p:sldId id="295" r:id="rId7"/>
    <p:sldId id="302" r:id="rId8"/>
    <p:sldId id="296" r:id="rId9"/>
    <p:sldId id="321" r:id="rId10"/>
    <p:sldId id="297" r:id="rId11"/>
    <p:sldId id="298" r:id="rId12"/>
    <p:sldId id="314" r:id="rId13"/>
    <p:sldId id="299" r:id="rId14"/>
    <p:sldId id="300" r:id="rId15"/>
    <p:sldId id="308" r:id="rId16"/>
    <p:sldId id="309" r:id="rId17"/>
    <p:sldId id="310" r:id="rId18"/>
    <p:sldId id="311" r:id="rId19"/>
    <p:sldId id="312" r:id="rId20"/>
    <p:sldId id="315" r:id="rId21"/>
    <p:sldId id="317" r:id="rId22"/>
    <p:sldId id="316" r:id="rId23"/>
    <p:sldId id="301" r:id="rId24"/>
    <p:sldId id="303" r:id="rId25"/>
    <p:sldId id="304" r:id="rId26"/>
    <p:sldId id="305" r:id="rId27"/>
    <p:sldId id="306" r:id="rId28"/>
    <p:sldId id="320" r:id="rId29"/>
    <p:sldId id="307" r:id="rId30"/>
    <p:sldId id="318" r:id="rId31"/>
  </p:sldIdLst>
  <p:sldSz cx="9144000" cy="6858000" type="screen4x3"/>
  <p:notesSz cx="6735763" cy="98663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D296F"/>
    <a:srgbClr val="FF8C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1" autoAdjust="0"/>
    <p:restoredTop sz="94620" autoAdjust="0"/>
  </p:normalViewPr>
  <p:slideViewPr>
    <p:cSldViewPr>
      <p:cViewPr varScale="1">
        <p:scale>
          <a:sx n="127" d="100"/>
          <a:sy n="127" d="100"/>
        </p:scale>
        <p:origin x="197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6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http://www.bernkopf.cz/skola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374" y="1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20.4.2024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371286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374" y="9371286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5CF9A7-801B-44C2-A50C-CB4E51C9688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51451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cs-CZ"/>
              <a:t>http://www.bernkopf.cz/skola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r>
              <a:rPr lang="cs-CZ"/>
              <a:t>20.4.2024</a:t>
            </a:r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F3230FE-313A-41FA-A992-D38CA729D3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805275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20.4.2024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20.4.2024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20.4.2024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20.4.2024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20.4.2024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20.4.2024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20.4.2024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20.4.2024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20.4.2024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20.4.2024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19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20.4.2024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20.4.2024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20.4.2024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4052379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20.4.2024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42162635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22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20.4.2024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20214486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23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20.4.2024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24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20.4.2024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25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20.4.2024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26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20.4.2024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27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20.4.2024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29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20.4.2024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30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20.4.2024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2469335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20.4.2024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20.4.2024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20.4.2024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20.4.2024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20.4.2024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20.4.2024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20.4.2024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1570152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úhlý trojúhelník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Skupina 11"/>
          <p:cNvGrpSpPr>
            <a:grpSpLocks/>
          </p:cNvGrpSpPr>
          <p:nvPr/>
        </p:nvGrpSpPr>
        <p:grpSpPr bwMode="auto">
          <a:xfrm>
            <a:off x="-9525" y="4935538"/>
            <a:ext cx="9159875" cy="1997075"/>
            <a:chOff x="-33596" y="4907042"/>
            <a:chExt cx="9060466" cy="2122941"/>
          </a:xfrm>
        </p:grpSpPr>
        <p:sp>
          <p:nvSpPr>
            <p:cNvPr id="6" name="Volný tvar 14"/>
            <p:cNvSpPr>
              <a:spLocks/>
            </p:cNvSpPr>
            <p:nvPr/>
          </p:nvSpPr>
          <p:spPr bwMode="auto">
            <a:xfrm>
              <a:off x="57480" y="4907042"/>
              <a:ext cx="8969390" cy="997343"/>
            </a:xfrm>
            <a:custGeom>
              <a:avLst/>
              <a:gdLst>
                <a:gd name="T0" fmla="*/ 8969390 w 4697"/>
                <a:gd name="T1" fmla="*/ 0 h 367"/>
                <a:gd name="T2" fmla="*/ 8969390 w 4697"/>
                <a:gd name="T3" fmla="*/ 997343 h 367"/>
                <a:gd name="T4" fmla="*/ 0 w 4697"/>
                <a:gd name="T5" fmla="*/ 592427 h 367"/>
                <a:gd name="T6" fmla="*/ 8969390 w 4697"/>
                <a:gd name="T7" fmla="*/ 0 h 3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97"/>
                <a:gd name="T13" fmla="*/ 0 h 367"/>
                <a:gd name="T14" fmla="*/ 4697 w 4697"/>
                <a:gd name="T15" fmla="*/ 367 h 3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FF8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-33596" y="5048783"/>
              <a:ext cx="9060466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dirty="0"/>
              <a:t>Klepnutím lze upravit styl předlohy podnadpisů.</a:t>
            </a:r>
            <a:endParaRPr lang="en-US" dirty="0"/>
          </a:p>
        </p:txBody>
      </p:sp>
      <p:sp>
        <p:nvSpPr>
          <p:cNvPr id="8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cs-CZ"/>
              <a:t>Snímače neelektrických veličin</a:t>
            </a:r>
          </a:p>
        </p:txBody>
      </p:sp>
      <p:sp>
        <p:nvSpPr>
          <p:cNvPr id="10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cs-CZ"/>
              <a:t>Silnoproudá zařízení</a:t>
            </a:r>
          </a:p>
        </p:txBody>
      </p:sp>
      <p:sp>
        <p:nvSpPr>
          <p:cNvPr id="11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A392F0C-8E69-458F-8B3D-4FC8E4A0E7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709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7"/>
          <p:cNvSpPr>
            <a:spLocks noGrp="1"/>
          </p:cNvSpPr>
          <p:nvPr>
            <p:ph type="dt" sz="half" idx="12"/>
          </p:nvPr>
        </p:nvSpPr>
        <p:spPr>
          <a:xfrm>
            <a:off x="0" y="0"/>
            <a:ext cx="9144000" cy="360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anchor="ctr" anchorCtr="1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Snímače neelektrických veličin</a:t>
            </a:r>
            <a:endParaRPr lang="cs-CZ" dirty="0"/>
          </a:p>
        </p:txBody>
      </p:sp>
      <p:sp>
        <p:nvSpPr>
          <p:cNvPr id="5" name="Zástupný symbol pro zápatí 8"/>
          <p:cNvSpPr>
            <a:spLocks noGrp="1"/>
          </p:cNvSpPr>
          <p:nvPr>
            <p:ph type="ftr" sz="quarter" idx="13"/>
          </p:nvPr>
        </p:nvSpPr>
        <p:spPr>
          <a:xfrm>
            <a:off x="0" y="6496092"/>
            <a:ext cx="9144000" cy="36512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cs-CZ"/>
              <a:t>Silnoproudá zařízení</a:t>
            </a:r>
            <a:endParaRPr lang="cs-CZ" dirty="0"/>
          </a:p>
        </p:txBody>
      </p:sp>
      <p:sp>
        <p:nvSpPr>
          <p:cNvPr id="6" name="Zástupný symbol pro číslo snímku 9"/>
          <p:cNvSpPr>
            <a:spLocks noGrp="1"/>
          </p:cNvSpPr>
          <p:nvPr>
            <p:ph type="sldNum" sz="quarter" idx="14"/>
          </p:nvPr>
        </p:nvSpPr>
        <p:spPr>
          <a:xfrm>
            <a:off x="8532440" y="6486227"/>
            <a:ext cx="510728" cy="365125"/>
          </a:xfrm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16" name="Nadpis 15"/>
          <p:cNvSpPr>
            <a:spLocks noGrp="1"/>
          </p:cNvSpPr>
          <p:nvPr>
            <p:ph type="title" hasCustomPrompt="1"/>
          </p:nvPr>
        </p:nvSpPr>
        <p:spPr>
          <a:xfrm>
            <a:off x="467544" y="400018"/>
            <a:ext cx="8229600" cy="369332"/>
          </a:xfrm>
          <a:effectLst>
            <a:glow rad="127000">
              <a:schemeClr val="bg1"/>
            </a:glo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prstMaterial="metal">
              <a:bevelT w="0" h="0"/>
            </a:sp3d>
          </a:bodyPr>
          <a:lstStyle>
            <a:lvl1pPr algn="ctr">
              <a:defRPr sz="1800" kern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 eaLnBrk="1" hangingPunct="1"/>
            <a:r>
              <a:rPr lang="en-US" b="1" dirty="0"/>
              <a:t>Voltage Gain</a:t>
            </a:r>
          </a:p>
        </p:txBody>
      </p:sp>
    </p:spTree>
    <p:extLst>
      <p:ext uri="{BB962C8B-B14F-4D97-AF65-F5344CB8AC3E}">
        <p14:creationId xmlns:p14="http://schemas.microsoft.com/office/powerpoint/2010/main" val="831039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lumMod val="65000"/>
                <a:alpha val="12000"/>
              </a:schemeClr>
            </a:gs>
            <a:gs pos="8000">
              <a:schemeClr val="accent1">
                <a:tint val="44500"/>
                <a:satMod val="160000"/>
                <a:alpha val="33000"/>
              </a:schemeClr>
            </a:gs>
            <a:gs pos="60000">
              <a:schemeClr val="accent1">
                <a:tint val="23500"/>
                <a:satMod val="160000"/>
                <a:alpha val="74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Volný tvar 12"/>
          <p:cNvSpPr>
            <a:spLocks/>
          </p:cNvSpPr>
          <p:nvPr/>
        </p:nvSpPr>
        <p:spPr bwMode="auto">
          <a:xfrm>
            <a:off x="65088" y="4627563"/>
            <a:ext cx="3600450" cy="1728787"/>
          </a:xfrm>
          <a:custGeom>
            <a:avLst/>
            <a:gdLst>
              <a:gd name="T0" fmla="*/ 0 w 5760"/>
              <a:gd name="T1" fmla="*/ 0 h 528"/>
              <a:gd name="T2" fmla="*/ 3600450 w 5760"/>
              <a:gd name="T3" fmla="*/ 0 h 528"/>
              <a:gd name="T4" fmla="*/ 3600450 w 5760"/>
              <a:gd name="T5" fmla="*/ 1728787 h 528"/>
              <a:gd name="T6" fmla="*/ 30004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FF8C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31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cs-CZ"/>
              <a:t>Snímače neelektrických veličin</a:t>
            </a:r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cs-CZ"/>
              <a:t>Silnoproudá zařízení</a:t>
            </a:r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65E059B-0B95-4146-A791-BA354DFE51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upload.wikimedia.org/wikipedia/commons/7/7c/RC_Race_Car_SST2000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akersportal.com/blog/2018/9/21/capacitive-touch-sensor-with-arduino" TargetMode="Externa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3/3d/Cyclocomputer_sensor.JPG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7qAldR_8_8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resistance+sensor+potentiometer&amp;source=images&amp;cd=&amp;docid=nBBXNaKvdvMeeM&amp;tbnid=naew8kRJsMvY1M:&amp;ved=0CAUQjRw&amp;url=http://www.robotshop.com/blog/en/how-to-make-a-robot-lesson-7-using-sensors-2-3683&amp;ei=LQncUov-KcqO0AWRqoGQDA&amp;psig=AFQjCNGRu3sptGjugYc3y9g4Y-zdVcr-Hw&amp;ust=1390238039680054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www.google.com/url?sa=i&amp;rct=j&amp;q=resistance+sensor+potentiometer&amp;source=images&amp;cd=&amp;docid=nBBXNaKvdvMeeM&amp;tbnid=naew8kRJsMvY1M:&amp;ved=0CAUQjRw&amp;url=http://www.robotshop.com/blog/en/how-to-make-a-robot-lesson-7-using-sensors-2-3683&amp;ei=LQncUov-KcqO0AWRqoGQDA&amp;psig=AFQjCNGRu3sptGjugYc3y9g4Y-zdVcr-Hw&amp;ust=1390238039680054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Měření neelektrických veličin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Silnoproudá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23528" y="2708920"/>
            <a:ext cx="8496944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b="1" dirty="0" err="1"/>
              <a:t>Měření</a:t>
            </a:r>
            <a:r>
              <a:rPr lang="cs-CZ" sz="4400" b="1" dirty="0"/>
              <a:t> neelektrických veličin</a:t>
            </a:r>
          </a:p>
          <a:p>
            <a:pPr algn="ctr">
              <a:defRPr/>
            </a:pPr>
            <a:endParaRPr lang="cs-CZ" sz="4400" b="1" dirty="0"/>
          </a:p>
          <a:p>
            <a:pPr algn="ctr">
              <a:defRPr/>
            </a:pPr>
            <a:r>
              <a:rPr lang="cs-CZ" sz="3200" b="1" dirty="0"/>
              <a:t>Ing. Jaroslav Bernkopf</a:t>
            </a:r>
          </a:p>
        </p:txBody>
      </p:sp>
    </p:spTree>
    <p:extLst>
      <p:ext uri="{BB962C8B-B14F-4D97-AF65-F5344CB8AC3E}">
        <p14:creationId xmlns:p14="http://schemas.microsoft.com/office/powerpoint/2010/main" val="3899768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Měření neelektrických veličin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Silnoproudá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Odporové snímače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07504" y="836712"/>
            <a:ext cx="8784976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000" b="1" dirty="0"/>
              <a:t>Použití: </a:t>
            </a:r>
            <a:r>
              <a:rPr lang="cs-CZ" sz="3000" b="1" dirty="0" err="1"/>
              <a:t>servo</a:t>
            </a:r>
            <a:r>
              <a:rPr lang="cs-CZ" sz="3000" b="1" dirty="0"/>
              <a:t>, které natáčí přední kola modelu.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3930"/>
            <a:ext cx="3997598" cy="37444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6" name="Picture 8" descr="File:RC Race Car SST2000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084" y="1700808"/>
            <a:ext cx="4647420" cy="30963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Přímá spojnice se šipkou 16"/>
          <p:cNvCxnSpPr/>
          <p:nvPr/>
        </p:nvCxnSpPr>
        <p:spPr>
          <a:xfrm>
            <a:off x="2411760" y="1340768"/>
            <a:ext cx="0" cy="1584176"/>
          </a:xfrm>
          <a:prstGeom prst="straightConnector1">
            <a:avLst/>
          </a:prstGeom>
          <a:ln w="3492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>
            <a:off x="6372200" y="1340768"/>
            <a:ext cx="1152128" cy="2160240"/>
          </a:xfrm>
          <a:prstGeom prst="straightConnector1">
            <a:avLst/>
          </a:prstGeom>
          <a:ln w="3492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723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Měření neelektrických veličin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Silnoproudá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Odporové snímače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51520" y="836712"/>
            <a:ext cx="7992888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b="1" dirty="0"/>
              <a:t>Vysílač vysílá signál, ze kterého přijímač udělá řídicí napětí.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3997598" cy="37444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116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Měření neelektrických veličin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Silnoproudá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Odporové snímače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60847"/>
            <a:ext cx="3997598" cy="37444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4427984" y="2254220"/>
            <a:ext cx="4536504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b="1" dirty="0"/>
              <a:t>Motorkem natáčí kola </a:t>
            </a:r>
            <a:r>
              <a:rPr lang="en-US" sz="3200" b="1" dirty="0"/>
              <a:t>( </a:t>
            </a:r>
            <a:r>
              <a:rPr lang="cs-CZ" sz="3200" b="1" dirty="0"/>
              <a:t>a</a:t>
            </a:r>
            <a:r>
              <a:rPr lang="en-US" sz="3200" b="1" dirty="0"/>
              <a:t> </a:t>
            </a:r>
            <a:r>
              <a:rPr lang="en-US" sz="3200" b="1" dirty="0" err="1"/>
              <a:t>tím</a:t>
            </a:r>
            <a:r>
              <a:rPr lang="en-US" sz="3200" b="1" dirty="0"/>
              <a:t> </a:t>
            </a:r>
            <a:r>
              <a:rPr lang="en-US" sz="3200" b="1" dirty="0" err="1"/>
              <a:t>i</a:t>
            </a:r>
            <a:r>
              <a:rPr lang="cs-CZ" sz="3200" b="1" dirty="0"/>
              <a:t> potenciometr</a:t>
            </a:r>
            <a:r>
              <a:rPr lang="en-US" sz="3200" b="1" dirty="0"/>
              <a:t>)</a:t>
            </a:r>
            <a:r>
              <a:rPr lang="cs-CZ" sz="3200" b="1" dirty="0"/>
              <a:t> tak, aby napětí na potenciometru bylo stejné jako řídicí napětí.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5496" y="836712"/>
            <a:ext cx="8928992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b="1" dirty="0"/>
              <a:t>Elektronika </a:t>
            </a:r>
            <a:r>
              <a:rPr lang="cs-CZ" sz="3200" b="1" dirty="0" err="1"/>
              <a:t>serva</a:t>
            </a:r>
            <a:r>
              <a:rPr lang="cs-CZ" sz="3200" b="1" dirty="0"/>
              <a:t> porovnává řídicí napětí s napětím z potenciometru, spojeného s koly.</a:t>
            </a:r>
          </a:p>
        </p:txBody>
      </p:sp>
    </p:spTree>
    <p:extLst>
      <p:ext uri="{BB962C8B-B14F-4D97-AF65-F5344CB8AC3E}">
        <p14:creationId xmlns:p14="http://schemas.microsoft.com/office/powerpoint/2010/main" val="3451888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Měření neelektrických veličin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Silnoproudá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Odporové snímače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07504" y="836712"/>
            <a:ext cx="8928992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b="1" dirty="0"/>
              <a:t>Odporové teploměry</a:t>
            </a:r>
            <a:r>
              <a:rPr lang="cs-CZ" sz="3200" dirty="0"/>
              <a:t> - platinový drátek</a:t>
            </a:r>
          </a:p>
          <a:p>
            <a:r>
              <a:rPr lang="cs-CZ" sz="3200" dirty="0"/>
              <a:t>ukrytý v sondě.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77164"/>
            <a:ext cx="5421715" cy="3903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5646823" y="2133431"/>
            <a:ext cx="3396345" cy="40318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dirty="0"/>
              <a:t>Drátek mění </a:t>
            </a:r>
          </a:p>
          <a:p>
            <a:r>
              <a:rPr lang="cs-CZ" sz="3200" dirty="0"/>
              <a:t>s teplotou svůj odpor.</a:t>
            </a:r>
          </a:p>
          <a:p>
            <a:r>
              <a:rPr lang="cs-CZ" sz="3200" dirty="0"/>
              <a:t>Obvykle se vyrábějí s odporem 100 </a:t>
            </a:r>
            <a:r>
              <a:rPr lang="el-GR" sz="3200" dirty="0"/>
              <a:t>Ω</a:t>
            </a:r>
            <a:r>
              <a:rPr lang="cs-CZ" sz="3200" dirty="0"/>
              <a:t>, aby byly záměnné.</a:t>
            </a:r>
          </a:p>
        </p:txBody>
      </p:sp>
      <p:cxnSp>
        <p:nvCxnSpPr>
          <p:cNvPr id="11" name="Přímá spojnice se šipkou 10"/>
          <p:cNvCxnSpPr/>
          <p:nvPr/>
        </p:nvCxnSpPr>
        <p:spPr>
          <a:xfrm flipH="1">
            <a:off x="2051720" y="1844824"/>
            <a:ext cx="72008" cy="576064"/>
          </a:xfrm>
          <a:prstGeom prst="straightConnector1">
            <a:avLst/>
          </a:prstGeom>
          <a:ln w="3492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8198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Měření neelektrických veličin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Silnoproudá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Odporové snímače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07504" y="836712"/>
            <a:ext cx="8424936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b="1" dirty="0"/>
              <a:t>Tenzometr</a:t>
            </a:r>
            <a:r>
              <a:rPr lang="cs-CZ" sz="3200" dirty="0"/>
              <a:t> – zařízení, které mění svůj odpor vlivem mechanického zatížení.</a:t>
            </a:r>
          </a:p>
          <a:p>
            <a:endParaRPr lang="cs-CZ" sz="3200" dirty="0"/>
          </a:p>
          <a:p>
            <a:r>
              <a:rPr lang="cs-CZ" sz="3200" dirty="0"/>
              <a:t>Tenzometry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dirty="0"/>
              <a:t>kovové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dirty="0"/>
              <a:t>polovodičové</a:t>
            </a:r>
          </a:p>
        </p:txBody>
      </p:sp>
    </p:spTree>
    <p:extLst>
      <p:ext uri="{BB962C8B-B14F-4D97-AF65-F5344CB8AC3E}">
        <p14:creationId xmlns:p14="http://schemas.microsoft.com/office/powerpoint/2010/main" val="1320363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Měření neelektrických veličin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Silnoproudá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Odporové snímače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5496" y="836712"/>
            <a:ext cx="90010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b="1" dirty="0"/>
              <a:t>Tenzometry kovové</a:t>
            </a:r>
            <a:r>
              <a:rPr lang="cs-CZ" sz="3200" dirty="0"/>
              <a:t> - platinový drátek na samolepicí fólii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2843034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3491880" y="2061423"/>
            <a:ext cx="5544616" cy="40318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dirty="0"/>
              <a:t>Fólii nalepíme na most.</a:t>
            </a:r>
          </a:p>
          <a:p>
            <a:endParaRPr lang="cs-CZ" sz="3200" dirty="0"/>
          </a:p>
          <a:p>
            <a:r>
              <a:rPr lang="cs-CZ" sz="3200" dirty="0"/>
              <a:t>Most se prohne nahoru – drátek se protáhne, má větší odpor.</a:t>
            </a:r>
          </a:p>
          <a:p>
            <a:endParaRPr lang="cs-CZ" sz="3200" dirty="0"/>
          </a:p>
          <a:p>
            <a:r>
              <a:rPr lang="cs-CZ" sz="3200" dirty="0"/>
              <a:t>Most se prohne dolů – drátek se stlačí, má menší odpor.</a:t>
            </a:r>
          </a:p>
        </p:txBody>
      </p:sp>
      <p:cxnSp>
        <p:nvCxnSpPr>
          <p:cNvPr id="13" name="Přímá spojnice se šipkou 12"/>
          <p:cNvCxnSpPr/>
          <p:nvPr/>
        </p:nvCxnSpPr>
        <p:spPr>
          <a:xfrm flipH="1">
            <a:off x="2699792" y="2429272"/>
            <a:ext cx="792088" cy="279648"/>
          </a:xfrm>
          <a:prstGeom prst="straightConnector1">
            <a:avLst/>
          </a:prstGeom>
          <a:ln w="3492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H="1">
            <a:off x="2483768" y="3573016"/>
            <a:ext cx="975080" cy="288032"/>
          </a:xfrm>
          <a:prstGeom prst="straightConnector1">
            <a:avLst/>
          </a:prstGeom>
          <a:ln w="3492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H="1">
            <a:off x="2483768" y="5229200"/>
            <a:ext cx="1063604" cy="504056"/>
          </a:xfrm>
          <a:prstGeom prst="straightConnector1">
            <a:avLst/>
          </a:prstGeom>
          <a:ln w="3492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116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industrial-electronics.com/DAQ/images/4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11940"/>
            <a:ext cx="6061205" cy="424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Měření neelektrických veličin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Silnoproudá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Odporové snímače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79512" y="836712"/>
            <a:ext cx="8856984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b="1" dirty="0"/>
              <a:t>Tenzometry polovodičové </a:t>
            </a:r>
            <a:r>
              <a:rPr lang="cs-CZ" sz="3200" dirty="0"/>
              <a:t>– tenká cesta z polovodiče (křemíku) mezi dvěma kontakty.</a:t>
            </a:r>
          </a:p>
        </p:txBody>
      </p:sp>
      <p:cxnSp>
        <p:nvCxnSpPr>
          <p:cNvPr id="13" name="Přímá spojnice se šipkou 12"/>
          <p:cNvCxnSpPr/>
          <p:nvPr/>
        </p:nvCxnSpPr>
        <p:spPr>
          <a:xfrm flipV="1">
            <a:off x="6516216" y="2132856"/>
            <a:ext cx="936104" cy="720080"/>
          </a:xfrm>
          <a:prstGeom prst="straightConnector1">
            <a:avLst/>
          </a:prstGeom>
          <a:ln w="3492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H="1">
            <a:off x="1067398" y="5589240"/>
            <a:ext cx="991596" cy="648072"/>
          </a:xfrm>
          <a:prstGeom prst="straightConnector1">
            <a:avLst/>
          </a:prstGeom>
          <a:ln w="3492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7380312" y="214090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00FF"/>
                </a:solidFill>
              </a:rPr>
              <a:t>F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851374" y="591327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00FF"/>
                </a:solidFill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3191913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Měření neelektrických veličin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Silnoproudá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Odporové snímače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07504" y="836712"/>
            <a:ext cx="903649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b="1" dirty="0"/>
              <a:t>Tenzometry polovodičové </a:t>
            </a:r>
            <a:r>
              <a:rPr lang="cs-CZ" sz="3200" dirty="0"/>
              <a:t>jsou teplotně závislé.</a:t>
            </a:r>
          </a:p>
        </p:txBody>
      </p:sp>
      <p:pic>
        <p:nvPicPr>
          <p:cNvPr id="2050" name="Picture 2" descr="http://www.industrial-electronics.com/DAQ/images/4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662" y="2132856"/>
            <a:ext cx="4248842" cy="417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6690062" y="249289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6368682" y="537321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00FF"/>
                </a:solidFill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107504" y="1421487"/>
                <a:ext cx="4536504" cy="507356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cs-CZ" sz="1700" dirty="0"/>
                  <a:t>Proto použijeme snímače dva:</a:t>
                </a:r>
              </a:p>
              <a:p>
                <a:r>
                  <a:rPr lang="cs-CZ" sz="1700" dirty="0"/>
                  <a:t>R1 napínaný, R2 </a:t>
                </a:r>
                <a:r>
                  <a:rPr lang="cs-CZ" sz="1700" dirty="0" err="1"/>
                  <a:t>nenapínaný</a:t>
                </a:r>
                <a:r>
                  <a:rPr lang="cs-CZ" sz="1700" dirty="0"/>
                  <a:t>, referenční.</a:t>
                </a:r>
              </a:p>
              <a:p>
                <a:r>
                  <a:rPr lang="cs-CZ" sz="1700" dirty="0"/>
                  <a:t>Jsou-li v klidu všechny odpory stejné (R1=R2=R3=R4),</a:t>
                </a:r>
              </a:p>
              <a:p>
                <a:r>
                  <a:rPr lang="cs-CZ" sz="1700" dirty="0"/>
                  <a:t>napětí v bodech A, B je stejné.</a:t>
                </a:r>
              </a:p>
              <a:p>
                <a:r>
                  <a:rPr lang="cs-CZ" sz="1700" dirty="0"/>
                  <a:t>Výstupní napětí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7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700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cs-CZ" sz="1700" b="0" i="1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cs-CZ" sz="17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17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700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cs-CZ" sz="1700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cs-CZ" sz="17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cs-CZ" sz="17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700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cs-CZ" sz="1700" b="0" i="1" smtClean="0"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cs-CZ" sz="17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cs-CZ" sz="1700" dirty="0"/>
              </a:p>
              <a:p>
                <a:r>
                  <a:rPr lang="cs-CZ" sz="1700" dirty="0"/>
                  <a:t>Když se změní teplota, R1 se změní stejně jako R2.</a:t>
                </a:r>
              </a:p>
              <a:p>
                <a:r>
                  <a:rPr lang="cs-CZ" sz="1700" dirty="0"/>
                  <a:t>Pořád zůstává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17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17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7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cs-CZ" sz="17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7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7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cs-CZ" sz="17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cs-CZ" sz="17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17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17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7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cs-CZ" sz="17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7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7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cs-CZ" sz="1700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1700" dirty="0"/>
              </a:p>
              <a:p>
                <a:r>
                  <a:rPr lang="cs-CZ" sz="1700" dirty="0"/>
                  <a:t>a pořád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700" i="1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cs-CZ" sz="1700" i="1"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cs-CZ" sz="17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700" i="1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cs-CZ" sz="1700" i="1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cs-CZ" sz="17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cs-CZ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700" i="1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cs-CZ" sz="1700" i="1"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cs-CZ" sz="17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cs-CZ" sz="1700" dirty="0"/>
              </a:p>
              <a:p>
                <a:r>
                  <a:rPr lang="cs-CZ" sz="1700" dirty="0"/>
                  <a:t>Když se R1 protáhne a R2 ne,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700" i="1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cs-CZ" sz="1700" i="1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m:rPr>
                          <m:nor/>
                        </m:rPr>
                        <a:rPr lang="cs-CZ" sz="17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cs-CZ" sz="1700"/>
                        <m:t>≠</m:t>
                      </m:r>
                      <m:r>
                        <a:rPr lang="cs-CZ" sz="17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cs-CZ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700" i="1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cs-CZ" sz="1700" i="1">
                              <a:latin typeface="Cambria Math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cs-CZ" sz="17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700" i="1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cs-CZ" sz="1700" i="1"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cs-CZ" sz="17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700" i="1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cs-CZ" sz="1700" i="1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cs-CZ" sz="17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cs-CZ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700" i="1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cs-CZ" sz="1700" i="1"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m:rPr>
                          <m:nor/>
                        </m:rPr>
                        <a:rPr lang="cs-CZ" sz="17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cs-CZ" sz="1700"/>
                        <m:t>≠</m:t>
                      </m:r>
                      <m:r>
                        <a:rPr lang="cs-CZ" sz="1700" b="0" i="1" smtClean="0">
                          <a:latin typeface="Cambria Math"/>
                        </a:rPr>
                        <m:t> </m:t>
                      </m:r>
                      <m:r>
                        <a:rPr lang="cs-CZ" sz="1700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cs-CZ" sz="1700" dirty="0"/>
              </a:p>
              <a:p>
                <a:r>
                  <a:rPr lang="cs-CZ" sz="1700" dirty="0"/>
                  <a:t>A teplota na to nemá vliv, protože jsme ji šikovně vykompenzovali.</a:t>
                </a:r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421487"/>
                <a:ext cx="4536504" cy="5073568"/>
              </a:xfrm>
              <a:prstGeom prst="rect">
                <a:avLst/>
              </a:prstGeom>
              <a:blipFill rotWithShape="0">
                <a:blip r:embed="rId4"/>
                <a:stretch>
                  <a:fillRect l="-941" t="-361" b="-72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9463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Měření neelektrických veličin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Silnoproudá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Odporové snímače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07504" y="836712"/>
            <a:ext cx="878497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b="1" dirty="0"/>
              <a:t>Tenzometry polovodičové: </a:t>
            </a:r>
            <a:r>
              <a:rPr lang="cs-CZ" sz="3200" dirty="0"/>
              <a:t>telefon, tablet</a:t>
            </a:r>
          </a:p>
        </p:txBody>
      </p:sp>
      <p:pic>
        <p:nvPicPr>
          <p:cNvPr id="4098" name="Picture 2" descr="http://www.research.att.com/export/sites/att_labs/library/image_gallery/articles/2012_Jan_to_March/201203_tapsense_with_ha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2" y="1493495"/>
            <a:ext cx="4822750" cy="279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techulator.com/attachments/Resources/9421-75922-Accelerometer-Overview-sensors-smart-pho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764" y="2924944"/>
            <a:ext cx="4435732" cy="353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179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D3378C58-F26F-5854-3443-E8A72F6F4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255" y="1583307"/>
            <a:ext cx="5670607" cy="3652845"/>
          </a:xfrm>
          <a:prstGeom prst="rect">
            <a:avLst/>
          </a:prstGeom>
        </p:spPr>
      </p:pic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Měření neelektrických veličin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Silnoproudá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Kapacitní snímače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5496" y="836712"/>
            <a:ext cx="91085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b="1" dirty="0"/>
              <a:t>Kapacitní snímač </a:t>
            </a:r>
            <a:r>
              <a:rPr lang="en-US" sz="3200" b="1" dirty="0" err="1"/>
              <a:t>polohy</a:t>
            </a:r>
            <a:endParaRPr lang="cs-CZ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34413" y="1421486"/>
                <a:ext cx="3313451" cy="501675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Snímač tvoří dva kondenzátory, které mají prostřední elektrodu společnou. </a:t>
                </a:r>
                <a:r>
                  <a:rPr lang="cs-CZ" sz="2000" b="1" dirty="0"/>
                  <a:t>C</a:t>
                </a:r>
                <a:r>
                  <a:rPr lang="cs-CZ" sz="2000" b="1" baseline="-25000" dirty="0"/>
                  <a:t>1</a:t>
                </a:r>
                <a:r>
                  <a:rPr lang="cs-CZ" sz="2000" dirty="0"/>
                  <a:t> je tvořen elektrodou  prostřední a horní, </a:t>
                </a:r>
                <a:r>
                  <a:rPr lang="cs-CZ" sz="2000" b="1" dirty="0"/>
                  <a:t>C</a:t>
                </a:r>
                <a14:m>
                  <m:oMath xmlns:m="http://schemas.openxmlformats.org/officeDocument/2006/math">
                    <m:r>
                      <a:rPr lang="cs-CZ" sz="2000" b="1" i="1" baseline="-2500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cs-CZ" sz="2000" dirty="0"/>
                  <a:t> je tvořen elektrodou prostřední a dolní.</a:t>
                </a:r>
              </a:p>
              <a:p>
                <a:r>
                  <a:rPr lang="cs-CZ" sz="2000" dirty="0"/>
                  <a:t>V klidovém stavu (prostřední elektroda uprostřed, obr. a) je </a:t>
                </a:r>
              </a:p>
              <a:p>
                <a:pPr algn="ctr"/>
                <a:r>
                  <a:rPr lang="cs-CZ" sz="2000" b="1" dirty="0"/>
                  <a:t>C</a:t>
                </a:r>
                <a:r>
                  <a:rPr lang="cs-CZ" sz="2000" b="1" baseline="-25000" dirty="0"/>
                  <a:t>1</a:t>
                </a:r>
                <a:r>
                  <a:rPr lang="cs-CZ" sz="2000" b="1" dirty="0"/>
                  <a:t> = C</a:t>
                </a:r>
                <a14:m>
                  <m:oMath xmlns:m="http://schemas.openxmlformats.org/officeDocument/2006/math">
                    <m:r>
                      <a:rPr lang="cs-CZ" sz="2000" b="1" i="1" baseline="-2500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cs-CZ" sz="2000" dirty="0"/>
                  <a:t>.</a:t>
                </a:r>
              </a:p>
              <a:p>
                <a:r>
                  <a:rPr lang="cs-CZ" sz="2000" dirty="0"/>
                  <a:t>Na obrázku b) se prostřední elektroda vychýlila dolů,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kapacity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jsou</a:t>
                </a:r>
                <a:endParaRPr lang="en-US" sz="2000" dirty="0"/>
              </a:p>
              <a:p>
                <a:pPr algn="ctr"/>
                <a:r>
                  <a:rPr lang="cs-CZ" sz="2000" b="1" dirty="0"/>
                  <a:t>C</a:t>
                </a:r>
                <a:r>
                  <a:rPr lang="cs-CZ" sz="2000" b="1" baseline="-25000" dirty="0"/>
                  <a:t>1</a:t>
                </a:r>
                <a:r>
                  <a:rPr lang="cs-CZ" sz="2000" b="1" dirty="0"/>
                  <a:t> </a:t>
                </a:r>
                <a:r>
                  <a:rPr lang="en-US" sz="2000" b="1" dirty="0"/>
                  <a:t>???</a:t>
                </a:r>
                <a:r>
                  <a:rPr lang="cs-CZ" sz="2000" b="1" dirty="0"/>
                  <a:t> C</a:t>
                </a:r>
                <a14:m>
                  <m:oMath xmlns:m="http://schemas.openxmlformats.org/officeDocument/2006/math">
                    <m:r>
                      <a:rPr lang="cs-CZ" sz="2000" b="1" i="1" baseline="-2500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cs-CZ" sz="2000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13" y="1421486"/>
                <a:ext cx="3313451" cy="5016758"/>
              </a:xfrm>
              <a:prstGeom prst="rect">
                <a:avLst/>
              </a:prstGeom>
              <a:blipFill>
                <a:blip r:embed="rId4"/>
                <a:stretch>
                  <a:fillRect l="-2026" t="-486" r="-1473" b="-1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ovéPole 8">
            <a:extLst>
              <a:ext uri="{FF2B5EF4-FFF2-40B4-BE49-F238E27FC236}">
                <a16:creationId xmlns:a16="http://schemas.microsoft.com/office/drawing/2014/main" id="{6111D735-3D08-CBD6-495F-91357272EA64}"/>
              </a:ext>
            </a:extLst>
          </p:cNvPr>
          <p:cNvSpPr txBox="1"/>
          <p:nvPr/>
        </p:nvSpPr>
        <p:spPr>
          <a:xfrm>
            <a:off x="5364088" y="2981634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</a:t>
            </a:r>
            <a:r>
              <a:rPr lang="en-US" sz="1600" b="1" baseline="-25000" dirty="0"/>
              <a:t>1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69CB79D-8BA0-F080-F0BA-44A09107066B}"/>
              </a:ext>
            </a:extLst>
          </p:cNvPr>
          <p:cNvSpPr txBox="1"/>
          <p:nvPr/>
        </p:nvSpPr>
        <p:spPr>
          <a:xfrm>
            <a:off x="8280412" y="2981634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</a:t>
            </a:r>
            <a:r>
              <a:rPr lang="en-US" sz="1600" b="1" baseline="-25000" dirty="0"/>
              <a:t>1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4D6CD87-C75E-3880-285E-5A5A18ABFAFD}"/>
              </a:ext>
            </a:extLst>
          </p:cNvPr>
          <p:cNvSpPr txBox="1"/>
          <p:nvPr/>
        </p:nvSpPr>
        <p:spPr>
          <a:xfrm>
            <a:off x="5364088" y="3537813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</a:t>
            </a:r>
            <a:r>
              <a:rPr lang="en-US" sz="1600" b="1" baseline="-25000" dirty="0"/>
              <a:t>2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72F949D6-BEF5-61F0-DD81-24B6616F6E00}"/>
              </a:ext>
            </a:extLst>
          </p:cNvPr>
          <p:cNvSpPr txBox="1"/>
          <p:nvPr/>
        </p:nvSpPr>
        <p:spPr>
          <a:xfrm>
            <a:off x="8280412" y="3537813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</a:t>
            </a:r>
            <a:r>
              <a:rPr lang="en-US" sz="1600" b="1" baseline="-250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0D596CB6-08E1-C4A3-4B2B-AB1C1620103D}"/>
                  </a:ext>
                </a:extLst>
              </p:cNvPr>
              <p:cNvSpPr txBox="1"/>
              <p:nvPr/>
            </p:nvSpPr>
            <p:spPr>
              <a:xfrm>
                <a:off x="5940152" y="1918160"/>
                <a:ext cx="1219245" cy="6939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b="1" i="1">
                              <a:latin typeface="Cambria Math" panose="02040503050406030204" pitchFamily="18" charset="0"/>
                            </a:rPr>
                            <m:t>𝜺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0D596CB6-08E1-C4A3-4B2B-AB1C162010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1918160"/>
                <a:ext cx="1219245" cy="6939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4065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Měření neelektrických veličin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Silnoproudá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pojmy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51520" y="836712"/>
            <a:ext cx="8640960" cy="56938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800" b="1" dirty="0"/>
              <a:t>Elektrické veličiny jsou např.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b="1" dirty="0"/>
              <a:t>napětí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b="1" dirty="0"/>
              <a:t>proud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b="1" dirty="0"/>
              <a:t>odpor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b="1" dirty="0"/>
              <a:t>výkon</a:t>
            </a:r>
          </a:p>
          <a:p>
            <a:r>
              <a:rPr lang="cs-CZ" sz="2800" b="1" dirty="0"/>
              <a:t>Neelektrické veličiny jsou např.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b="1" dirty="0"/>
              <a:t>délka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b="1" dirty="0"/>
              <a:t>teplota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b="1" dirty="0"/>
              <a:t>tlak</a:t>
            </a:r>
            <a:endParaRPr lang="en-US" sz="2800" b="1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 err="1"/>
              <a:t>poloha</a:t>
            </a:r>
            <a:endParaRPr lang="en-US" sz="2800" b="1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 err="1"/>
              <a:t>otáčky</a:t>
            </a:r>
            <a:endParaRPr lang="en-US" sz="2800" b="1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 err="1"/>
              <a:t>síla</a:t>
            </a:r>
            <a:endParaRPr lang="en-US" sz="2800" b="1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 err="1"/>
              <a:t>vlhkost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3017172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D3378C58-F26F-5854-3443-E8A72F6F4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255" y="1583307"/>
            <a:ext cx="5670607" cy="3652845"/>
          </a:xfrm>
          <a:prstGeom prst="rect">
            <a:avLst/>
          </a:prstGeom>
        </p:spPr>
      </p:pic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Měření neelektrických veličin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Silnoproudá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Kapacitní snímače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5496" y="836712"/>
            <a:ext cx="91085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b="1" dirty="0"/>
              <a:t>Kapacitní snímač </a:t>
            </a:r>
            <a:r>
              <a:rPr lang="en-US" sz="3200" b="1" dirty="0" err="1"/>
              <a:t>polohy</a:t>
            </a:r>
            <a:endParaRPr lang="cs-CZ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34413" y="1421486"/>
                <a:ext cx="3313451" cy="409342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/>
                  <a:t>Jaké</a:t>
                </a:r>
                <a:r>
                  <a:rPr lang="en-US" sz="2000" dirty="0"/>
                  <a:t> </a:t>
                </a:r>
                <a:r>
                  <a:rPr lang="en-US" sz="2000" dirty="0" err="1"/>
                  <a:t>jsou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kapacity</a:t>
                </a:r>
                <a:r>
                  <a:rPr lang="en-US" sz="2000" dirty="0"/>
                  <a:t> na </a:t>
                </a:r>
                <a:r>
                  <a:rPr lang="en-US" sz="2000" dirty="0" err="1"/>
                  <a:t>obrázku</a:t>
                </a:r>
                <a:r>
                  <a:rPr lang="en-US" sz="2000" dirty="0"/>
                  <a:t> b)?</a:t>
                </a:r>
              </a:p>
              <a:p>
                <a:endParaRPr lang="en-US" sz="2000" dirty="0"/>
              </a:p>
              <a:p>
                <a:pPr algn="ctr"/>
                <a:r>
                  <a:rPr lang="cs-CZ" sz="2000" b="1" dirty="0"/>
                  <a:t>C</a:t>
                </a:r>
                <a:r>
                  <a:rPr lang="cs-CZ" sz="2000" b="1" baseline="-25000" dirty="0"/>
                  <a:t>1</a:t>
                </a:r>
                <a:r>
                  <a:rPr lang="cs-CZ" sz="2000" b="1" dirty="0"/>
                  <a:t> </a:t>
                </a:r>
                <a:r>
                  <a:rPr lang="en-US" sz="2000" b="1" dirty="0"/>
                  <a:t>???</a:t>
                </a:r>
                <a:r>
                  <a:rPr lang="cs-CZ" sz="2000" b="1" dirty="0"/>
                  <a:t> C</a:t>
                </a:r>
                <a14:m>
                  <m:oMath xmlns:m="http://schemas.openxmlformats.org/officeDocument/2006/math">
                    <m:r>
                      <a:rPr lang="cs-CZ" sz="2000" b="1" i="1" baseline="-2500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2000" b="1" dirty="0"/>
              </a:p>
              <a:p>
                <a:endParaRPr lang="en-US" sz="2000" b="1" i="1" u="sng" dirty="0"/>
              </a:p>
              <a:p>
                <a:r>
                  <a:rPr lang="en-US" sz="2000" b="1" i="1" u="sng" dirty="0"/>
                  <a:t>d</a:t>
                </a:r>
                <a:r>
                  <a:rPr lang="en-US" sz="2000" dirty="0"/>
                  <a:t> kondenzátoru </a:t>
                </a:r>
                <a:r>
                  <a:rPr lang="en-US" sz="2000" b="1" dirty="0"/>
                  <a:t>C</a:t>
                </a:r>
                <a:r>
                  <a:rPr lang="en-US" sz="2000" b="1" baseline="-25000" dirty="0"/>
                  <a:t>1</a:t>
                </a:r>
                <a:r>
                  <a:rPr lang="en-US" sz="2000" dirty="0"/>
                  <a:t> se ve </a:t>
                </a:r>
                <a:r>
                  <a:rPr lang="en-US" sz="2000" dirty="0" err="1"/>
                  <a:t>vzorečku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zvětšilo</a:t>
                </a:r>
                <a:r>
                  <a:rPr lang="en-US" sz="2000" dirty="0"/>
                  <a:t>, </a:t>
                </a:r>
                <a:r>
                  <a:rPr lang="en-US" sz="2000" b="1" i="1" u="sng" dirty="0"/>
                  <a:t>d</a:t>
                </a:r>
              </a:p>
              <a:p>
                <a:r>
                  <a:rPr lang="en-US" sz="2000" dirty="0"/>
                  <a:t>kondenzátoru </a:t>
                </a:r>
                <a:r>
                  <a:rPr lang="en-US" sz="2000" b="1" dirty="0"/>
                  <a:t>C</a:t>
                </a:r>
                <a:r>
                  <a:rPr lang="en-US" sz="2000" b="1" baseline="-25000" dirty="0"/>
                  <a:t>2</a:t>
                </a:r>
                <a:r>
                  <a:rPr lang="en-US" sz="2000" dirty="0"/>
                  <a:t> se </a:t>
                </a:r>
                <a:r>
                  <a:rPr lang="en-US" sz="2000" dirty="0" err="1"/>
                  <a:t>zmenšilo</a:t>
                </a:r>
                <a:r>
                  <a:rPr lang="en-US" sz="2000" dirty="0"/>
                  <a:t>.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Proto</a:t>
                </a:r>
              </a:p>
              <a:p>
                <a:pPr algn="ctr"/>
                <a:r>
                  <a:rPr lang="cs-CZ" sz="2000" b="1" dirty="0"/>
                  <a:t>C</a:t>
                </a:r>
                <a:r>
                  <a:rPr lang="cs-CZ" sz="2000" b="1" baseline="-25000" dirty="0"/>
                  <a:t>1</a:t>
                </a:r>
                <a:r>
                  <a:rPr lang="cs-CZ" sz="2000" b="1" dirty="0"/>
                  <a:t> </a:t>
                </a:r>
                <a:r>
                  <a:rPr lang="en-US" sz="2000" b="1" dirty="0"/>
                  <a:t>&lt;</a:t>
                </a:r>
                <a:r>
                  <a:rPr lang="cs-CZ" sz="2000" b="1" dirty="0"/>
                  <a:t> C</a:t>
                </a:r>
                <a14:m>
                  <m:oMath xmlns:m="http://schemas.openxmlformats.org/officeDocument/2006/math">
                    <m:r>
                      <a:rPr lang="cs-CZ" sz="2000" b="1" i="1" baseline="-2500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2000" b="1" dirty="0"/>
              </a:p>
              <a:p>
                <a:endParaRPr lang="cs-CZ" sz="2000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13" y="1421486"/>
                <a:ext cx="3313451" cy="4093428"/>
              </a:xfrm>
              <a:prstGeom prst="rect">
                <a:avLst/>
              </a:prstGeom>
              <a:blipFill>
                <a:blip r:embed="rId4"/>
                <a:stretch>
                  <a:fillRect l="-2026" t="-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ovéPole 8">
            <a:extLst>
              <a:ext uri="{FF2B5EF4-FFF2-40B4-BE49-F238E27FC236}">
                <a16:creationId xmlns:a16="http://schemas.microsoft.com/office/drawing/2014/main" id="{6111D735-3D08-CBD6-495F-91357272EA64}"/>
              </a:ext>
            </a:extLst>
          </p:cNvPr>
          <p:cNvSpPr txBox="1"/>
          <p:nvPr/>
        </p:nvSpPr>
        <p:spPr>
          <a:xfrm>
            <a:off x="5364088" y="2981634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</a:t>
            </a:r>
            <a:r>
              <a:rPr lang="en-US" sz="1600" b="1" baseline="-25000" dirty="0"/>
              <a:t>1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69CB79D-8BA0-F080-F0BA-44A09107066B}"/>
              </a:ext>
            </a:extLst>
          </p:cNvPr>
          <p:cNvSpPr txBox="1"/>
          <p:nvPr/>
        </p:nvSpPr>
        <p:spPr>
          <a:xfrm>
            <a:off x="8280412" y="2981634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</a:t>
            </a:r>
            <a:r>
              <a:rPr lang="en-US" sz="1600" b="1" baseline="-25000" dirty="0"/>
              <a:t>1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4D6CD87-C75E-3880-285E-5A5A18ABFAFD}"/>
              </a:ext>
            </a:extLst>
          </p:cNvPr>
          <p:cNvSpPr txBox="1"/>
          <p:nvPr/>
        </p:nvSpPr>
        <p:spPr>
          <a:xfrm>
            <a:off x="5364088" y="3537813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</a:t>
            </a:r>
            <a:r>
              <a:rPr lang="en-US" sz="1600" b="1" baseline="-25000" dirty="0"/>
              <a:t>2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72F949D6-BEF5-61F0-DD81-24B6616F6E00}"/>
              </a:ext>
            </a:extLst>
          </p:cNvPr>
          <p:cNvSpPr txBox="1"/>
          <p:nvPr/>
        </p:nvSpPr>
        <p:spPr>
          <a:xfrm>
            <a:off x="8280412" y="3537813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</a:t>
            </a:r>
            <a:r>
              <a:rPr lang="en-US" sz="1600" b="1" baseline="-250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0D596CB6-08E1-C4A3-4B2B-AB1C1620103D}"/>
                  </a:ext>
                </a:extLst>
              </p:cNvPr>
              <p:cNvSpPr txBox="1"/>
              <p:nvPr/>
            </p:nvSpPr>
            <p:spPr>
              <a:xfrm>
                <a:off x="5940152" y="1918160"/>
                <a:ext cx="1219245" cy="6939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b="1" i="1">
                              <a:latin typeface="Cambria Math" panose="02040503050406030204" pitchFamily="18" charset="0"/>
                            </a:rPr>
                            <m:t>𝜺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0D596CB6-08E1-C4A3-4B2B-AB1C162010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1918160"/>
                <a:ext cx="1219245" cy="6939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4929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D3378C58-F26F-5854-3443-E8A72F6F4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255" y="1583307"/>
            <a:ext cx="5670607" cy="3652845"/>
          </a:xfrm>
          <a:prstGeom prst="rect">
            <a:avLst/>
          </a:prstGeom>
        </p:spPr>
      </p:pic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Měření neelektrických veličin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Silnoproudá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21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Kapacitní snímače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5496" y="836712"/>
            <a:ext cx="91085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b="1" dirty="0"/>
              <a:t>Kapacitní snímač </a:t>
            </a:r>
            <a:r>
              <a:rPr lang="en-US" sz="3200" b="1" dirty="0" err="1"/>
              <a:t>polohy</a:t>
            </a:r>
            <a:endParaRPr lang="cs-CZ" sz="32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4413" y="1915085"/>
            <a:ext cx="3313451" cy="31700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/>
              <a:t>Spojíme</a:t>
            </a:r>
            <a:r>
              <a:rPr lang="en-US" sz="2000" dirty="0"/>
              <a:t>-li </a:t>
            </a:r>
            <a:r>
              <a:rPr lang="en-US" sz="2000" dirty="0" err="1"/>
              <a:t>prostřední</a:t>
            </a:r>
            <a:r>
              <a:rPr lang="en-US" sz="2000" dirty="0"/>
              <a:t> </a:t>
            </a:r>
            <a:r>
              <a:rPr lang="en-US" sz="2000" dirty="0" err="1"/>
              <a:t>elektrodu</a:t>
            </a:r>
            <a:r>
              <a:rPr lang="en-US" sz="2000" dirty="0"/>
              <a:t> s </a:t>
            </a:r>
            <a:r>
              <a:rPr lang="en-US" sz="2000" dirty="0" err="1"/>
              <a:t>pružinou</a:t>
            </a:r>
            <a:r>
              <a:rPr lang="en-US" sz="2000" dirty="0"/>
              <a:t>, </a:t>
            </a:r>
            <a:r>
              <a:rPr lang="en-US" sz="2000" dirty="0" err="1"/>
              <a:t>měříme</a:t>
            </a:r>
            <a:r>
              <a:rPr lang="en-US" sz="2000" dirty="0"/>
              <a:t> </a:t>
            </a:r>
            <a:r>
              <a:rPr lang="en-US" sz="2000" b="1" dirty="0" err="1"/>
              <a:t>sílu</a:t>
            </a:r>
            <a:r>
              <a:rPr lang="en-US" sz="2000" dirty="0"/>
              <a:t>, </a:t>
            </a:r>
            <a:r>
              <a:rPr lang="en-US" sz="2000" dirty="0" err="1"/>
              <a:t>která</a:t>
            </a:r>
            <a:r>
              <a:rPr lang="en-US" sz="2000" dirty="0"/>
              <a:t> na </a:t>
            </a:r>
            <a:r>
              <a:rPr lang="en-US" sz="2000" dirty="0" err="1"/>
              <a:t>pružinu</a:t>
            </a:r>
            <a:r>
              <a:rPr lang="en-US" sz="2000" dirty="0"/>
              <a:t> </a:t>
            </a:r>
            <a:r>
              <a:rPr lang="en-US" sz="2000" dirty="0" err="1"/>
              <a:t>působí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 err="1"/>
              <a:t>Spojíme</a:t>
            </a:r>
            <a:r>
              <a:rPr lang="en-US" sz="2000" dirty="0"/>
              <a:t>-li ji s </a:t>
            </a:r>
            <a:r>
              <a:rPr lang="en-US" sz="2000" dirty="0" err="1"/>
              <a:t>membránou</a:t>
            </a:r>
            <a:r>
              <a:rPr lang="en-US" sz="2000" dirty="0"/>
              <a:t>, </a:t>
            </a:r>
            <a:r>
              <a:rPr lang="en-US" sz="2000" dirty="0" err="1"/>
              <a:t>která</a:t>
            </a:r>
            <a:r>
              <a:rPr lang="en-US" sz="2000" dirty="0"/>
              <a:t> se </a:t>
            </a:r>
            <a:r>
              <a:rPr lang="en-US" sz="2000" dirty="0" err="1"/>
              <a:t>prohýbá</a:t>
            </a:r>
            <a:r>
              <a:rPr lang="en-US" sz="2000" dirty="0"/>
              <a:t> </a:t>
            </a:r>
            <a:r>
              <a:rPr lang="en-US" sz="2000" dirty="0" err="1"/>
              <a:t>tlakem</a:t>
            </a:r>
            <a:r>
              <a:rPr lang="en-US" sz="2000" dirty="0"/>
              <a:t> </a:t>
            </a:r>
            <a:r>
              <a:rPr lang="en-US" sz="2000" dirty="0" err="1"/>
              <a:t>vody</a:t>
            </a:r>
            <a:r>
              <a:rPr lang="en-US" sz="2000" dirty="0"/>
              <a:t>, </a:t>
            </a:r>
            <a:r>
              <a:rPr lang="en-US" sz="2000" dirty="0" err="1"/>
              <a:t>vzduchu</a:t>
            </a:r>
            <a:r>
              <a:rPr lang="en-US" sz="2000" dirty="0"/>
              <a:t>, </a:t>
            </a:r>
            <a:r>
              <a:rPr lang="en-US" sz="2000" dirty="0" err="1"/>
              <a:t>páry</a:t>
            </a:r>
            <a:r>
              <a:rPr lang="en-US" sz="2000" dirty="0"/>
              <a:t> ... , </a:t>
            </a:r>
            <a:r>
              <a:rPr lang="en-US" sz="2000" dirty="0" err="1"/>
              <a:t>měříme</a:t>
            </a:r>
            <a:r>
              <a:rPr lang="en-US" sz="2000" dirty="0"/>
              <a:t> </a:t>
            </a:r>
            <a:r>
              <a:rPr lang="en-US" sz="2000" b="1" dirty="0" err="1"/>
              <a:t>tlak</a:t>
            </a:r>
            <a:r>
              <a:rPr lang="en-US" sz="2000" dirty="0"/>
              <a:t>.</a:t>
            </a:r>
          </a:p>
          <a:p>
            <a:endParaRPr lang="cs-CZ" sz="20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111D735-3D08-CBD6-495F-91357272EA64}"/>
              </a:ext>
            </a:extLst>
          </p:cNvPr>
          <p:cNvSpPr txBox="1"/>
          <p:nvPr/>
        </p:nvSpPr>
        <p:spPr>
          <a:xfrm>
            <a:off x="5364088" y="2981634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</a:t>
            </a:r>
            <a:r>
              <a:rPr lang="en-US" sz="1600" b="1" baseline="-25000" dirty="0"/>
              <a:t>1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69CB79D-8BA0-F080-F0BA-44A09107066B}"/>
              </a:ext>
            </a:extLst>
          </p:cNvPr>
          <p:cNvSpPr txBox="1"/>
          <p:nvPr/>
        </p:nvSpPr>
        <p:spPr>
          <a:xfrm>
            <a:off x="8280412" y="2981634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</a:t>
            </a:r>
            <a:r>
              <a:rPr lang="en-US" sz="1600" b="1" baseline="-25000" dirty="0"/>
              <a:t>1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4D6CD87-C75E-3880-285E-5A5A18ABFAFD}"/>
              </a:ext>
            </a:extLst>
          </p:cNvPr>
          <p:cNvSpPr txBox="1"/>
          <p:nvPr/>
        </p:nvSpPr>
        <p:spPr>
          <a:xfrm>
            <a:off x="5364088" y="3537813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</a:t>
            </a:r>
            <a:r>
              <a:rPr lang="en-US" sz="1600" b="1" baseline="-25000" dirty="0"/>
              <a:t>2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72F949D6-BEF5-61F0-DD81-24B6616F6E00}"/>
              </a:ext>
            </a:extLst>
          </p:cNvPr>
          <p:cNvSpPr txBox="1"/>
          <p:nvPr/>
        </p:nvSpPr>
        <p:spPr>
          <a:xfrm>
            <a:off x="8280412" y="3537813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</a:t>
            </a:r>
            <a:r>
              <a:rPr lang="en-US" sz="1600" b="1" baseline="-250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0D596CB6-08E1-C4A3-4B2B-AB1C1620103D}"/>
                  </a:ext>
                </a:extLst>
              </p:cNvPr>
              <p:cNvSpPr txBox="1"/>
              <p:nvPr/>
            </p:nvSpPr>
            <p:spPr>
              <a:xfrm>
                <a:off x="5940152" y="1918160"/>
                <a:ext cx="1219245" cy="6939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b="1" i="1">
                              <a:latin typeface="Cambria Math" panose="02040503050406030204" pitchFamily="18" charset="0"/>
                            </a:rPr>
                            <m:t>𝜺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0D596CB6-08E1-C4A3-4B2B-AB1C162010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1918160"/>
                <a:ext cx="1219245" cy="6939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48086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ECD4E39-70A7-8BB8-50BA-68E370B771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6" t="6807" r="11105" b="8984"/>
          <a:stretch/>
        </p:blipFill>
        <p:spPr bwMode="auto">
          <a:xfrm>
            <a:off x="4761430" y="1421487"/>
            <a:ext cx="4347074" cy="315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Měření neelektrických veličin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Silnoproudá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22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Kapacitní</a:t>
            </a:r>
            <a:r>
              <a:rPr lang="en-US" dirty="0"/>
              <a:t> </a:t>
            </a:r>
            <a:r>
              <a:rPr lang="cs-CZ" dirty="0"/>
              <a:t>snímače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5496" y="836712"/>
            <a:ext cx="91085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b="1" dirty="0"/>
              <a:t>Kapacitní </a:t>
            </a:r>
            <a:r>
              <a:rPr lang="en-US" sz="3200" b="1" dirty="0" err="1"/>
              <a:t>dotykový</a:t>
            </a:r>
            <a:r>
              <a:rPr lang="en-US" sz="3200" b="1" dirty="0"/>
              <a:t> </a:t>
            </a:r>
            <a:r>
              <a:rPr lang="en-US" sz="3200" b="1" dirty="0" err="1"/>
              <a:t>senzor</a:t>
            </a:r>
            <a:r>
              <a:rPr lang="en-US" sz="3200" b="1" dirty="0"/>
              <a:t> s Arduinem</a:t>
            </a:r>
            <a:endParaRPr lang="cs-CZ" sz="3200" b="1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B73F5F4D-68B7-B92E-9E28-39BD3F05CAF6}"/>
              </a:ext>
            </a:extLst>
          </p:cNvPr>
          <p:cNvSpPr txBox="1"/>
          <p:nvPr/>
        </p:nvSpPr>
        <p:spPr>
          <a:xfrm>
            <a:off x="7413823" y="4361915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12 </a:t>
            </a:r>
            <a:r>
              <a:rPr lang="en-US" sz="2800" b="1" dirty="0" err="1"/>
              <a:t>Kč</a:t>
            </a:r>
            <a:endParaRPr lang="en-US" sz="2800" b="1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7EBB7D32-438B-37C8-84CF-F863503904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6" y="1600470"/>
            <a:ext cx="4842991" cy="3988770"/>
          </a:xfrm>
          <a:prstGeom prst="rect">
            <a:avLst/>
          </a:prstGeom>
        </p:spPr>
      </p:pic>
      <p:sp>
        <p:nvSpPr>
          <p:cNvPr id="24" name="TextovéPole 23">
            <a:extLst>
              <a:ext uri="{FF2B5EF4-FFF2-40B4-BE49-F238E27FC236}">
                <a16:creationId xmlns:a16="http://schemas.microsoft.com/office/drawing/2014/main" id="{0836D914-E441-E7F6-A17C-180CFE21E01A}"/>
              </a:ext>
            </a:extLst>
          </p:cNvPr>
          <p:cNvSpPr txBox="1"/>
          <p:nvPr/>
        </p:nvSpPr>
        <p:spPr>
          <a:xfrm>
            <a:off x="323528" y="5698122"/>
            <a:ext cx="86409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https://makersportal.com/blog/2018/9/21/capacitive-touch-sensor-with-arduino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1448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Měření neelektrických veličin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Silnoproudá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23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Magnetické snímače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79512" y="836712"/>
            <a:ext cx="8856984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b="1" dirty="0"/>
              <a:t>Magnetické snímače </a:t>
            </a:r>
            <a:r>
              <a:rPr lang="cs-CZ" sz="3200" dirty="0"/>
              <a:t>reagují na změnu magnetického pole tím, že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dirty="0"/>
              <a:t>sepnou spínač – jazýčkový kontakt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dirty="0"/>
              <a:t>generují napětí – cívka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dirty="0"/>
              <a:t>změní napětí – </a:t>
            </a:r>
            <a:r>
              <a:rPr lang="cs-CZ" sz="3200" dirty="0" err="1"/>
              <a:t>Hallova</a:t>
            </a:r>
            <a:r>
              <a:rPr lang="cs-CZ" sz="3200" dirty="0"/>
              <a:t> sonda</a:t>
            </a:r>
          </a:p>
        </p:txBody>
      </p:sp>
    </p:spTree>
    <p:extLst>
      <p:ext uri="{BB962C8B-B14F-4D97-AF65-F5344CB8AC3E}">
        <p14:creationId xmlns:p14="http://schemas.microsoft.com/office/powerpoint/2010/main" val="9376551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Měření neelektrických veličin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Silnoproudá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24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Magnetické snímače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09710" y="836712"/>
            <a:ext cx="8926785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b="1" dirty="0"/>
              <a:t>Jazýčkový kontakt </a:t>
            </a:r>
            <a:r>
              <a:rPr lang="cs-CZ" sz="3200" dirty="0"/>
              <a:t>- dva kontakty, zatavené</a:t>
            </a:r>
          </a:p>
          <a:p>
            <a:r>
              <a:rPr lang="cs-CZ" sz="3200" dirty="0"/>
              <a:t> v ochranné atmosféře ve skleněné trubičce. </a:t>
            </a:r>
          </a:p>
          <a:p>
            <a:r>
              <a:rPr lang="cs-CZ" sz="3200" dirty="0"/>
              <a:t>V normálním stavu jsou kontakty rozepnuté. 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012160" y="2415399"/>
            <a:ext cx="3031008" cy="40318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dirty="0"/>
              <a:t>Účinkem magnetického pole </a:t>
            </a:r>
          </a:p>
          <a:p>
            <a:r>
              <a:rPr lang="cs-CZ" sz="3200" dirty="0"/>
              <a:t>pohyblivý kontakt brnkne </a:t>
            </a:r>
          </a:p>
          <a:p>
            <a:r>
              <a:rPr lang="cs-CZ" sz="3200" dirty="0"/>
              <a:t>a spojí se </a:t>
            </a:r>
          </a:p>
          <a:p>
            <a:r>
              <a:rPr lang="cs-CZ" sz="3200" dirty="0"/>
              <a:t>s pevným kontaktem.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11" y="2852936"/>
            <a:ext cx="5686425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07744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Měření neelektrických veličin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Silnoproudá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25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Magnetické snímače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79512" y="836712"/>
            <a:ext cx="756084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b="1" dirty="0"/>
              <a:t>Jazýčkový kontakt </a:t>
            </a:r>
            <a:r>
              <a:rPr lang="cs-CZ" sz="3200" dirty="0"/>
              <a:t>ovládaný magnetem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923928" y="5805264"/>
            <a:ext cx="50405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cs-CZ" sz="3200" dirty="0"/>
              <a:t>jako snímač </a:t>
            </a:r>
            <a:r>
              <a:rPr lang="cs-CZ" sz="3200" dirty="0" err="1"/>
              <a:t>cyklopočítače</a:t>
            </a:r>
            <a:endParaRPr lang="cs-CZ" sz="3200" dirty="0"/>
          </a:p>
        </p:txBody>
      </p:sp>
      <p:pic>
        <p:nvPicPr>
          <p:cNvPr id="2050" name="Picture 2" descr="File:Cyclocomputer sensor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51935"/>
            <a:ext cx="6408712" cy="435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Přímá spojnice se šipkou 9"/>
          <p:cNvCxnSpPr/>
          <p:nvPr/>
        </p:nvCxnSpPr>
        <p:spPr>
          <a:xfrm>
            <a:off x="3059832" y="1340768"/>
            <a:ext cx="432048" cy="864096"/>
          </a:xfrm>
          <a:prstGeom prst="straightConnector1">
            <a:avLst/>
          </a:prstGeom>
          <a:ln w="3492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H="1">
            <a:off x="4716016" y="1340768"/>
            <a:ext cx="2016224" cy="1080120"/>
          </a:xfrm>
          <a:prstGeom prst="straightConnector1">
            <a:avLst/>
          </a:prstGeom>
          <a:ln w="3492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3385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Měření neelektrických veličin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Silnoproudá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26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Magnetické snímače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23528" y="836712"/>
            <a:ext cx="849694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How To Install a Bicycle Computer </a:t>
            </a:r>
            <a:endParaRPr lang="cs-CZ" sz="3200" b="1" dirty="0"/>
          </a:p>
          <a:p>
            <a:r>
              <a:rPr lang="cs-CZ" sz="2400" dirty="0">
                <a:hlinkClick r:id="rId3"/>
              </a:rPr>
              <a:t>https://www.youtube.com/watch?v=W7qAldR_8_8</a:t>
            </a:r>
            <a:endParaRPr lang="cs-CZ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60848"/>
            <a:ext cx="6408712" cy="412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25848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Měření neelektrických veličin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Silnoproudá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27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Magnetické snímače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5496" y="836712"/>
            <a:ext cx="9001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b="1" dirty="0"/>
              <a:t>Cívka </a:t>
            </a:r>
            <a:r>
              <a:rPr lang="cs-CZ" sz="3200" dirty="0"/>
              <a:t>v proměnném magnetickém poli generuje 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5364088" y="1412776"/>
            <a:ext cx="3679080" cy="36625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dirty="0"/>
              <a:t>elektrické napětí.</a:t>
            </a:r>
          </a:p>
          <a:p>
            <a:endParaRPr lang="cs-CZ" sz="3200" dirty="0"/>
          </a:p>
          <a:p>
            <a:r>
              <a:rPr lang="cs-CZ" sz="2400" dirty="0"/>
              <a:t>Struna kmitající v magnetickém poli permanentního magnetu způsobuje změny magnetického pole.</a:t>
            </a:r>
          </a:p>
          <a:p>
            <a:r>
              <a:rPr lang="cs-CZ" sz="2400" dirty="0"/>
              <a:t>Tím se do cívky indukuje napětí.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92" y="1933525"/>
            <a:ext cx="4513832" cy="454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Přímá spojnice se šipkou 10"/>
          <p:cNvCxnSpPr/>
          <p:nvPr/>
        </p:nvCxnSpPr>
        <p:spPr>
          <a:xfrm>
            <a:off x="827584" y="1340768"/>
            <a:ext cx="648072" cy="3240360"/>
          </a:xfrm>
          <a:prstGeom prst="straightConnector1">
            <a:avLst/>
          </a:prstGeom>
          <a:ln w="3492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H="1">
            <a:off x="2195736" y="1340768"/>
            <a:ext cx="3168352" cy="2520280"/>
          </a:xfrm>
          <a:prstGeom prst="straightConnector1">
            <a:avLst/>
          </a:prstGeom>
          <a:ln w="3492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H="1">
            <a:off x="4427984" y="2708920"/>
            <a:ext cx="1008112" cy="216024"/>
          </a:xfrm>
          <a:prstGeom prst="straightConnector1">
            <a:avLst/>
          </a:prstGeom>
          <a:ln w="3492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634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6511051-181E-FAE5-7320-D477C366F06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Měření neelektrických veličin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D30AA87-4559-127A-1849-0FA69A57A32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Silnoproudá zařízení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8D15652-BF7E-6FAA-C95A-6474431857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28</a:t>
            </a:fld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88B90096-C21A-7748-4F87-872044A46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DB3C719-E3F2-8BFE-2CD8-633BB2018935}"/>
              </a:ext>
            </a:extLst>
          </p:cNvPr>
          <p:cNvSpPr txBox="1"/>
          <p:nvPr/>
        </p:nvSpPr>
        <p:spPr>
          <a:xfrm>
            <a:off x="1043608" y="2708920"/>
            <a:ext cx="6696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0" b="1">
                <a:solidFill>
                  <a:srgbClr val="FF0000"/>
                </a:solidFill>
              </a:rPr>
              <a:t>M3A 6/9/23</a:t>
            </a:r>
            <a:endParaRPr lang="cs-CZ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8720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4139952" y="1196752"/>
            <a:ext cx="4968552" cy="53245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cs-CZ" sz="3200" dirty="0"/>
              <a:t>Zoubky na kolečku mění magnetické pole, vytvářené permanentním magnetem.</a:t>
            </a:r>
          </a:p>
          <a:p>
            <a:endParaRPr lang="cs-CZ" sz="3200" dirty="0"/>
          </a:p>
          <a:p>
            <a:r>
              <a:rPr lang="cs-CZ" sz="3200" dirty="0"/>
              <a:t>Na </a:t>
            </a:r>
            <a:r>
              <a:rPr lang="cs-CZ" sz="3200" dirty="0" err="1"/>
              <a:t>Hallově</a:t>
            </a:r>
            <a:r>
              <a:rPr lang="cs-CZ" sz="3200" dirty="0"/>
              <a:t> sondě se podle toho mění napětí.</a:t>
            </a:r>
            <a:endParaRPr lang="en-US" sz="3200" dirty="0"/>
          </a:p>
          <a:p>
            <a:endParaRPr lang="en-US" sz="3200" dirty="0"/>
          </a:p>
          <a:p>
            <a:r>
              <a:rPr lang="en-US" sz="3200" dirty="0" err="1"/>
              <a:t>Možno</a:t>
            </a:r>
            <a:r>
              <a:rPr lang="en-US" sz="3200" dirty="0"/>
              <a:t> </a:t>
            </a:r>
            <a:r>
              <a:rPr lang="en-US" sz="3200" dirty="0" err="1"/>
              <a:t>použít</a:t>
            </a:r>
            <a:r>
              <a:rPr lang="en-US" sz="3200" dirty="0"/>
              <a:t> pro </a:t>
            </a:r>
            <a:r>
              <a:rPr lang="en-US" sz="3200" dirty="0" err="1"/>
              <a:t>přesné</a:t>
            </a:r>
            <a:r>
              <a:rPr lang="en-US" sz="3200" dirty="0"/>
              <a:t> </a:t>
            </a:r>
            <a:r>
              <a:rPr lang="en-US" sz="3200" dirty="0" err="1"/>
              <a:t>měření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malých</a:t>
            </a:r>
            <a:r>
              <a:rPr lang="en-US" sz="3200" dirty="0"/>
              <a:t> </a:t>
            </a:r>
            <a:r>
              <a:rPr lang="en-US" sz="3200" dirty="0" err="1"/>
              <a:t>otáček</a:t>
            </a:r>
            <a:r>
              <a:rPr lang="en-US" sz="3200" dirty="0"/>
              <a:t>.</a:t>
            </a:r>
            <a:endParaRPr lang="cs-CZ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22058"/>
            <a:ext cx="3672408" cy="4774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Měření neelektrických veličin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Silnoproudá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29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Magnetické snímače</a:t>
            </a:r>
          </a:p>
        </p:txBody>
      </p:sp>
      <p:cxnSp>
        <p:nvCxnSpPr>
          <p:cNvPr id="20" name="Přímá spojnice se šipkou 19"/>
          <p:cNvCxnSpPr/>
          <p:nvPr/>
        </p:nvCxnSpPr>
        <p:spPr>
          <a:xfrm flipH="1">
            <a:off x="1043608" y="1340769"/>
            <a:ext cx="576064" cy="1512167"/>
          </a:xfrm>
          <a:prstGeom prst="straightConnector1">
            <a:avLst/>
          </a:prstGeom>
          <a:ln w="3492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H="1" flipV="1">
            <a:off x="3059832" y="1916832"/>
            <a:ext cx="1080120" cy="72008"/>
          </a:xfrm>
          <a:prstGeom prst="straightConnector1">
            <a:avLst/>
          </a:prstGeom>
          <a:ln w="3492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H="1">
            <a:off x="1043608" y="3501008"/>
            <a:ext cx="3096344" cy="216024"/>
          </a:xfrm>
          <a:prstGeom prst="straightConnector1">
            <a:avLst/>
          </a:prstGeom>
          <a:ln w="3492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107504" y="836712"/>
            <a:ext cx="892899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b="1" dirty="0" err="1"/>
              <a:t>Hallova</a:t>
            </a:r>
            <a:r>
              <a:rPr lang="cs-CZ" sz="3200" b="1" dirty="0"/>
              <a:t> sonda </a:t>
            </a:r>
            <a:r>
              <a:rPr lang="cs-CZ" sz="3200" dirty="0"/>
              <a:t>v proměnném magnetickém poli </a:t>
            </a:r>
          </a:p>
        </p:txBody>
      </p:sp>
    </p:spTree>
    <p:extLst>
      <p:ext uri="{BB962C8B-B14F-4D97-AF65-F5344CB8AC3E}">
        <p14:creationId xmlns:p14="http://schemas.microsoft.com/office/powerpoint/2010/main" val="217004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Měření neelektrických veličin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Silnoproudá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pojmy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5496" y="836712"/>
            <a:ext cx="9108504" cy="50167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b="1" dirty="0"/>
              <a:t>Elektrické veličiny se měří snadno.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/>
              <a:t>Voltmetrem, ampérmetrem, ohmmetrem.</a:t>
            </a:r>
          </a:p>
          <a:p>
            <a:endParaRPr lang="cs-CZ" sz="3200" b="1" dirty="0"/>
          </a:p>
          <a:p>
            <a:r>
              <a:rPr lang="cs-CZ" sz="3200" b="1" dirty="0"/>
              <a:t>Neelektrické veličiny se měří těžko.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/>
              <a:t>Musí se převést na něco elektrického.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/>
              <a:t>Např. změnu délky převést na změnu odporu.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/>
              <a:t>Pak se to změří elektricky, tj. snadno.</a:t>
            </a:r>
          </a:p>
          <a:p>
            <a:endParaRPr lang="cs-CZ" sz="3200" dirty="0"/>
          </a:p>
          <a:p>
            <a:r>
              <a:rPr lang="cs-CZ" sz="3200" b="1" dirty="0"/>
              <a:t>Neelektrické veličiny se měří snímači,</a:t>
            </a:r>
          </a:p>
          <a:p>
            <a:r>
              <a:rPr lang="cs-CZ" sz="3200" dirty="0"/>
              <a:t>které převádějí neelektrické veličiny na elektrické.</a:t>
            </a:r>
          </a:p>
        </p:txBody>
      </p:sp>
    </p:spTree>
    <p:extLst>
      <p:ext uri="{BB962C8B-B14F-4D97-AF65-F5344CB8AC3E}">
        <p14:creationId xmlns:p14="http://schemas.microsoft.com/office/powerpoint/2010/main" val="15103482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>
            <a:extLst>
              <a:ext uri="{FF2B5EF4-FFF2-40B4-BE49-F238E27FC236}">
                <a16:creationId xmlns:a16="http://schemas.microsoft.com/office/drawing/2014/main" id="{EA93A692-5BB7-7354-3AFB-D73BB206E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9965" y="1731154"/>
            <a:ext cx="5888137" cy="3153708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35496" y="1532473"/>
            <a:ext cx="2952328" cy="3139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200" dirty="0"/>
              <a:t>Vysílač na pravé straně vysílá infračervený paprsek modulovaný určitým kmitočtem. Dokud přijímač na levé straně přijímá tento signál, dovolí zavření brány.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Měření neelektrických veličin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dirty="0"/>
              <a:t>Silnoproudá zařízení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30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Optické snímače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07504" y="836712"/>
            <a:ext cx="892899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b="1" dirty="0"/>
              <a:t>Optická závora</a:t>
            </a:r>
            <a:endParaRPr lang="cs-CZ" sz="3200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5F63326-F97A-B67C-F27F-A18A9C31035E}"/>
              </a:ext>
            </a:extLst>
          </p:cNvPr>
          <p:cNvSpPr txBox="1"/>
          <p:nvPr/>
        </p:nvSpPr>
        <p:spPr>
          <a:xfrm>
            <a:off x="35496" y="4963815"/>
            <a:ext cx="9075298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200" dirty="0"/>
              <a:t>Pokud přijímač signál nedostává, ví, že v bráně je nějaká překážka (člověk, auto) a nedovolí zavření brány.</a:t>
            </a:r>
          </a:p>
          <a:p>
            <a:r>
              <a:rPr lang="cs-CZ" sz="2200" dirty="0"/>
              <a:t>Modulace signálu zajišťuje odolnost proti rušení okolním světlem. </a:t>
            </a:r>
          </a:p>
          <a:p>
            <a:r>
              <a:rPr lang="cs-CZ" sz="2200" dirty="0"/>
              <a:t>Např. sluneční světlo modulované není, proto na něj systém nereaguje.</a:t>
            </a:r>
          </a:p>
        </p:txBody>
      </p:sp>
    </p:spTree>
    <p:extLst>
      <p:ext uri="{BB962C8B-B14F-4D97-AF65-F5344CB8AC3E}">
        <p14:creationId xmlns:p14="http://schemas.microsoft.com/office/powerpoint/2010/main" val="2752436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Měření neelektrických veličin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Silnoproudá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Rozdělení snímačů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07504" y="764704"/>
            <a:ext cx="8856984" cy="57554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b="1" dirty="0"/>
              <a:t>Podle toho, </a:t>
            </a:r>
            <a:r>
              <a:rPr lang="cs-CZ" sz="3200" b="1" i="1" u="sng" dirty="0"/>
              <a:t>co</a:t>
            </a:r>
            <a:r>
              <a:rPr lang="cs-CZ" sz="3200" b="1" dirty="0"/>
              <a:t> měřit, jsou snímače:</a:t>
            </a:r>
          </a:p>
          <a:p>
            <a:endParaRPr lang="cs-CZ" sz="1600" b="1" dirty="0"/>
          </a:p>
          <a:p>
            <a:pPr lvl="1"/>
            <a:r>
              <a:rPr lang="cs-CZ" sz="3200" b="1" dirty="0"/>
              <a:t>mechanické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cs-CZ" sz="3200" dirty="0"/>
              <a:t>poloha, otáčky, rychlost, zrychlení</a:t>
            </a:r>
          </a:p>
          <a:p>
            <a:pPr lvl="1"/>
            <a:r>
              <a:rPr lang="cs-CZ" sz="3200" b="1" dirty="0"/>
              <a:t>tepelné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cs-CZ" sz="3200" dirty="0"/>
              <a:t>teplota, teplo</a:t>
            </a:r>
          </a:p>
          <a:p>
            <a:pPr lvl="1"/>
            <a:r>
              <a:rPr lang="cs-CZ" sz="3200" b="1" dirty="0"/>
              <a:t>chemické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cs-CZ" sz="3200" dirty="0"/>
              <a:t>pH, obsah plynů</a:t>
            </a:r>
          </a:p>
          <a:p>
            <a:pPr lvl="1"/>
            <a:r>
              <a:rPr lang="cs-CZ" sz="3200" b="1" dirty="0"/>
              <a:t>tlakové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 err="1"/>
              <a:t>tlak</a:t>
            </a:r>
            <a:r>
              <a:rPr lang="en-US" sz="3200" dirty="0"/>
              <a:t>, </a:t>
            </a:r>
            <a:r>
              <a:rPr lang="cs-CZ" sz="3200" dirty="0"/>
              <a:t>vakuum, výška</a:t>
            </a:r>
          </a:p>
          <a:p>
            <a:pPr lvl="1"/>
            <a:r>
              <a:rPr lang="cs-CZ" sz="3200" b="1" dirty="0"/>
              <a:t>kapalinové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cs-CZ" sz="3200" dirty="0"/>
              <a:t>objem, hladina, průtok</a:t>
            </a:r>
          </a:p>
        </p:txBody>
      </p:sp>
    </p:spTree>
    <p:extLst>
      <p:ext uri="{BB962C8B-B14F-4D97-AF65-F5344CB8AC3E}">
        <p14:creationId xmlns:p14="http://schemas.microsoft.com/office/powerpoint/2010/main" val="2363507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Měření neelektrických veličin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Silnoproudá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Rozdělení snímačů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79512" y="836712"/>
            <a:ext cx="8712968" cy="42780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b="1" dirty="0"/>
              <a:t>Podle toho, </a:t>
            </a:r>
            <a:r>
              <a:rPr lang="cs-CZ" sz="3200" b="1" i="1" u="sng" dirty="0"/>
              <a:t>čím </a:t>
            </a:r>
            <a:r>
              <a:rPr lang="cs-CZ" sz="3200" b="1" dirty="0"/>
              <a:t>měřit, jsou snímače:</a:t>
            </a:r>
          </a:p>
          <a:p>
            <a:endParaRPr lang="cs-CZ" sz="1600" b="1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b="1" dirty="0"/>
              <a:t>odporové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b="1" dirty="0"/>
              <a:t>magnetické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b="1" dirty="0"/>
              <a:t>kapacitní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b="1" dirty="0"/>
              <a:t>piezoelektrické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b="1" dirty="0"/>
              <a:t>termoelektrické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b="1" dirty="0"/>
              <a:t>optické</a:t>
            </a:r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894470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Měření neelektrických veličin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Silnoproudá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Odporové snímače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79512" y="836712"/>
            <a:ext cx="8712968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b="1" dirty="0"/>
              <a:t>Odporové snímače </a:t>
            </a:r>
            <a:r>
              <a:rPr lang="cs-CZ" sz="3200" dirty="0"/>
              <a:t>mění svůj odpor. </a:t>
            </a:r>
          </a:p>
          <a:p>
            <a:r>
              <a:rPr lang="cs-CZ" sz="3200" dirty="0"/>
              <a:t>	Tím se mění proud a/nebo napětí na nich.</a:t>
            </a:r>
          </a:p>
          <a:p>
            <a:endParaRPr lang="cs-CZ" sz="3200" dirty="0"/>
          </a:p>
          <a:p>
            <a:r>
              <a:rPr lang="cs-CZ" sz="3200" b="1" dirty="0"/>
              <a:t>Druhy odporových snímačů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dirty="0"/>
              <a:t>potenciometry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dirty="0"/>
              <a:t>odporové teploměry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dirty="0"/>
              <a:t>tenzometry</a:t>
            </a:r>
          </a:p>
        </p:txBody>
      </p:sp>
    </p:spTree>
    <p:extLst>
      <p:ext uri="{BB962C8B-B14F-4D97-AF65-F5344CB8AC3E}">
        <p14:creationId xmlns:p14="http://schemas.microsoft.com/office/powerpoint/2010/main" val="3587801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robotshop.com/blog/en/files/dfrobot-slide-position-sensor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95475"/>
            <a:ext cx="33123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Měření neelektrických veličin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Silnoproudá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Odporové snímače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5497" y="836712"/>
            <a:ext cx="331236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b="1" dirty="0"/>
              <a:t>Potenciometry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5249" y="5013176"/>
            <a:ext cx="395068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dirty="0"/>
              <a:t>Potenciometr tahový                        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4526803" y="5020399"/>
            <a:ext cx="409470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dirty="0"/>
              <a:t>Potenciometr otočný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1263" y="1495475"/>
            <a:ext cx="5561905" cy="32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89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6599" y="1559057"/>
            <a:ext cx="5561905" cy="3238095"/>
          </a:xfrm>
          <a:prstGeom prst="rect">
            <a:avLst/>
          </a:prstGeom>
        </p:spPr>
      </p:pic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Měření neelektrických veličin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Silnoproudá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Odporové snímače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79512" y="836712"/>
            <a:ext cx="65527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b="1" dirty="0"/>
              <a:t>Z jejich běžce (prostřední vývod) </a:t>
            </a:r>
          </a:p>
        </p:txBody>
      </p:sp>
      <p:pic>
        <p:nvPicPr>
          <p:cNvPr id="10" name="Picture 4" descr="http://www.robotshop.com/blog/en/files/dfrobot-slide-position-sensor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95475"/>
            <a:ext cx="33123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Přímá spojnice se šipkou 7"/>
          <p:cNvCxnSpPr/>
          <p:nvPr/>
        </p:nvCxnSpPr>
        <p:spPr>
          <a:xfrm flipH="1">
            <a:off x="1979712" y="1340768"/>
            <a:ext cx="432048" cy="720080"/>
          </a:xfrm>
          <a:prstGeom prst="straightConnector1">
            <a:avLst/>
          </a:prstGeom>
          <a:ln w="3492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2411760" y="1340768"/>
            <a:ext cx="2520280" cy="1656184"/>
          </a:xfrm>
          <a:prstGeom prst="straightConnector1">
            <a:avLst/>
          </a:prstGeom>
          <a:ln w="3492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>
            <a:off x="2411760" y="1340768"/>
            <a:ext cx="5040560" cy="2160240"/>
          </a:xfrm>
          <a:prstGeom prst="straightConnector1">
            <a:avLst/>
          </a:prstGeom>
          <a:ln w="3492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1377732" y="5004465"/>
            <a:ext cx="773077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b="1" dirty="0"/>
              <a:t>dostáváme napětí, odpovídající poloze. </a:t>
            </a:r>
          </a:p>
        </p:txBody>
      </p:sp>
    </p:spTree>
    <p:extLst>
      <p:ext uri="{BB962C8B-B14F-4D97-AF65-F5344CB8AC3E}">
        <p14:creationId xmlns:p14="http://schemas.microsoft.com/office/powerpoint/2010/main" val="3558552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Měření neelektrických veličin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Silnoproudá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Odporové snímače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043608" y="2060848"/>
            <a:ext cx="6552728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6600" b="1" dirty="0">
                <a:solidFill>
                  <a:srgbClr val="FF0000"/>
                </a:solidFill>
              </a:rPr>
              <a:t>M3A 11/9/24</a:t>
            </a:r>
          </a:p>
        </p:txBody>
      </p:sp>
    </p:spTree>
    <p:extLst>
      <p:ext uri="{BB962C8B-B14F-4D97-AF65-F5344CB8AC3E}">
        <p14:creationId xmlns:p14="http://schemas.microsoft.com/office/powerpoint/2010/main" val="20235706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Vlastní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11447</TotalTime>
  <Words>1555</Words>
  <Application>Microsoft Office PowerPoint</Application>
  <PresentationFormat>Předvádění na obrazovce (4:3)</PresentationFormat>
  <Paragraphs>408</Paragraphs>
  <Slides>30</Slides>
  <Notes>29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8" baseType="lpstr">
      <vt:lpstr>Arial</vt:lpstr>
      <vt:lpstr>Calibri</vt:lpstr>
      <vt:lpstr>Cambria Math</vt:lpstr>
      <vt:lpstr>Lucida Sans Unicode</vt:lpstr>
      <vt:lpstr>Verdana</vt:lpstr>
      <vt:lpstr>Wingdings 2</vt:lpstr>
      <vt:lpstr>Wingdings 3</vt:lpstr>
      <vt:lpstr>Shluk</vt:lpstr>
      <vt:lpstr> </vt:lpstr>
      <vt:lpstr>Základní pojmy</vt:lpstr>
      <vt:lpstr>Základní pojmy</vt:lpstr>
      <vt:lpstr>Rozdělení snímačů</vt:lpstr>
      <vt:lpstr>Rozdělení snímačů</vt:lpstr>
      <vt:lpstr>Odporové snímače</vt:lpstr>
      <vt:lpstr>Odporové snímače</vt:lpstr>
      <vt:lpstr>Odporové snímače</vt:lpstr>
      <vt:lpstr>Odporové snímače</vt:lpstr>
      <vt:lpstr>Odporové snímače</vt:lpstr>
      <vt:lpstr>Odporové snímače</vt:lpstr>
      <vt:lpstr>Odporové snímače</vt:lpstr>
      <vt:lpstr>Odporové snímače</vt:lpstr>
      <vt:lpstr>Odporové snímače</vt:lpstr>
      <vt:lpstr>Odporové snímače</vt:lpstr>
      <vt:lpstr>Odporové snímače</vt:lpstr>
      <vt:lpstr>Odporové snímače</vt:lpstr>
      <vt:lpstr>Odporové snímače</vt:lpstr>
      <vt:lpstr>Kapacitní snímače</vt:lpstr>
      <vt:lpstr>Kapacitní snímače</vt:lpstr>
      <vt:lpstr>Kapacitní snímače</vt:lpstr>
      <vt:lpstr>Kapacitní snímače</vt:lpstr>
      <vt:lpstr>Magnetické snímače</vt:lpstr>
      <vt:lpstr>Magnetické snímače</vt:lpstr>
      <vt:lpstr>Magnetické snímače</vt:lpstr>
      <vt:lpstr>Magnetické snímače</vt:lpstr>
      <vt:lpstr>Magnetické snímače</vt:lpstr>
      <vt:lpstr> </vt:lpstr>
      <vt:lpstr>Magnetické snímače</vt:lpstr>
      <vt:lpstr>Optické snímače</vt:lpstr>
    </vt:vector>
  </TitlesOfParts>
  <Company>SPS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SPS</dc:creator>
  <cp:lastModifiedBy>Jaroslav Bernkopf</cp:lastModifiedBy>
  <cp:revision>553</cp:revision>
  <cp:lastPrinted>2024-04-16T07:25:36Z</cp:lastPrinted>
  <dcterms:created xsi:type="dcterms:W3CDTF">2011-08-12T09:23:29Z</dcterms:created>
  <dcterms:modified xsi:type="dcterms:W3CDTF">2024-09-11T08:22:31Z</dcterms:modified>
</cp:coreProperties>
</file>