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90" r:id="rId2"/>
    <p:sldId id="316" r:id="rId3"/>
    <p:sldId id="321" r:id="rId4"/>
    <p:sldId id="322" r:id="rId5"/>
    <p:sldId id="323" r:id="rId6"/>
    <p:sldId id="328" r:id="rId7"/>
    <p:sldId id="337" r:id="rId8"/>
    <p:sldId id="320" r:id="rId9"/>
    <p:sldId id="317" r:id="rId10"/>
    <p:sldId id="325" r:id="rId11"/>
    <p:sldId id="326" r:id="rId12"/>
    <p:sldId id="327" r:id="rId13"/>
    <p:sldId id="319" r:id="rId14"/>
    <p:sldId id="318" r:id="rId15"/>
    <p:sldId id="324" r:id="rId16"/>
    <p:sldId id="329" r:id="rId17"/>
    <p:sldId id="330" r:id="rId18"/>
    <p:sldId id="340" r:id="rId19"/>
    <p:sldId id="345" r:id="rId20"/>
    <p:sldId id="346" r:id="rId21"/>
    <p:sldId id="341" r:id="rId22"/>
    <p:sldId id="350" r:id="rId23"/>
    <p:sldId id="342" r:id="rId24"/>
    <p:sldId id="352" r:id="rId25"/>
    <p:sldId id="343" r:id="rId26"/>
    <p:sldId id="344" r:id="rId27"/>
    <p:sldId id="347" r:id="rId28"/>
    <p:sldId id="351" r:id="rId29"/>
    <p:sldId id="348" r:id="rId30"/>
    <p:sldId id="349" r:id="rId31"/>
    <p:sldId id="331" r:id="rId32"/>
    <p:sldId id="332" r:id="rId33"/>
    <p:sldId id="333" r:id="rId34"/>
    <p:sldId id="334" r:id="rId35"/>
    <p:sldId id="335" r:id="rId36"/>
    <p:sldId id="336" r:id="rId37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2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orient="horz" pos="3109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7" autoAdjust="0"/>
    <p:restoredTop sz="94620" autoAdjust="0"/>
  </p:normalViewPr>
  <p:slideViewPr>
    <p:cSldViewPr>
      <p:cViewPr varScale="1">
        <p:scale>
          <a:sx n="146" d="100"/>
          <a:sy n="146" d="100"/>
        </p:scale>
        <p:origin x="5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62"/>
        <p:guide pos="2140"/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6"/>
          </a:xfrm>
          <a:prstGeom prst="rect">
            <a:avLst/>
          </a:prstGeom>
        </p:spPr>
        <p:txBody>
          <a:bodyPr vert="horz" lIns="91144" tIns="45573" rIns="91144" bIns="455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6" y="1"/>
            <a:ext cx="2918831" cy="493316"/>
          </a:xfrm>
          <a:prstGeom prst="rect">
            <a:avLst/>
          </a:prstGeom>
        </p:spPr>
        <p:txBody>
          <a:bodyPr vert="horz" lIns="91144" tIns="45573" rIns="91144" bIns="455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1287"/>
            <a:ext cx="2918831" cy="493316"/>
          </a:xfrm>
          <a:prstGeom prst="rect">
            <a:avLst/>
          </a:prstGeom>
        </p:spPr>
        <p:txBody>
          <a:bodyPr vert="horz" lIns="91144" tIns="45573" rIns="91144" bIns="455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1" cy="493316"/>
          </a:xfrm>
          <a:prstGeom prst="rect">
            <a:avLst/>
          </a:prstGeom>
        </p:spPr>
        <p:txBody>
          <a:bodyPr vert="horz" lIns="91144" tIns="45573" rIns="91144" bIns="455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6"/>
          </a:xfrm>
          <a:prstGeom prst="rect">
            <a:avLst/>
          </a:prstGeom>
        </p:spPr>
        <p:txBody>
          <a:bodyPr vert="horz" lIns="91144" tIns="45573" rIns="91144" bIns="45573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1" cy="493316"/>
          </a:xfrm>
          <a:prstGeom prst="rect">
            <a:avLst/>
          </a:prstGeom>
        </p:spPr>
        <p:txBody>
          <a:bodyPr vert="horz" lIns="91144" tIns="45573" rIns="91144" bIns="45573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4" tIns="45573" rIns="91144" bIns="45573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144" tIns="45573" rIns="91144" bIns="45573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3316"/>
          </a:xfrm>
          <a:prstGeom prst="rect">
            <a:avLst/>
          </a:prstGeom>
        </p:spPr>
        <p:txBody>
          <a:bodyPr vert="horz" lIns="91144" tIns="45573" rIns="91144" bIns="45573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1" cy="493316"/>
          </a:xfrm>
          <a:prstGeom prst="rect">
            <a:avLst/>
          </a:prstGeom>
        </p:spPr>
        <p:txBody>
          <a:bodyPr vert="horz" lIns="91144" tIns="45573" rIns="91144" bIns="45573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7940906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89140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30.11.2024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Elektrická měření</a:t>
            </a:r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Elektrická měření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resistance+phase+shift+zero&amp;source=images&amp;cd=&amp;cad=rja&amp;docid=W5AHsdY45SluMM&amp;tbnid=WEm25F_0EOygtM:&amp;ved=0CAUQjRw&amp;url=http://www.ndt-ed.org/EducationResources/CommunityCollege/EddyCurrents/Physics/circuitsphase.htm&amp;ei=QrCCUo6kHcejtAb57oDQDg&amp;psig=AFQjCNFGMvSil08mtmbeL7AOFeLkSQ0EcA&amp;ust=138438288930112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2060848"/>
            <a:ext cx="8496944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Trojúhelník výkonů</a:t>
            </a:r>
          </a:p>
          <a:p>
            <a:pPr algn="ctr"/>
            <a:endParaRPr lang="cs-CZ" sz="4400" b="1" dirty="0"/>
          </a:p>
          <a:p>
            <a:pPr algn="ctr"/>
            <a:r>
              <a:rPr lang="cs-CZ" sz="2800" b="1" dirty="0"/>
              <a:t>Ing. Jaroslav Bernkopf</a:t>
            </a:r>
          </a:p>
        </p:txBody>
      </p:sp>
    </p:spTree>
    <p:extLst>
      <p:ext uri="{BB962C8B-B14F-4D97-AF65-F5344CB8AC3E}">
        <p14:creationId xmlns:p14="http://schemas.microsoft.com/office/powerpoint/2010/main" val="389976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bg1"/>
            </a:glow>
          </a:effectLst>
        </p:spPr>
        <p:txBody>
          <a:bodyPr/>
          <a:lstStyle/>
          <a:p>
            <a:r>
              <a:rPr lang="cs-CZ" dirty="0"/>
              <a:t>Kondenzátor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915978"/>
            <a:ext cx="914400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3000" dirty="0"/>
              <a:t>Součin napětí a proudu je chvíli kladný,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459801" cy="397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se šipkou 12"/>
          <p:cNvCxnSpPr/>
          <p:nvPr/>
        </p:nvCxnSpPr>
        <p:spPr>
          <a:xfrm flipH="1">
            <a:off x="2051720" y="1412776"/>
            <a:ext cx="5040560" cy="1080120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4932040" y="1412776"/>
            <a:ext cx="2160240" cy="1376536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/>
        </p:nvSpPr>
        <p:spPr>
          <a:xfrm>
            <a:off x="35496" y="5805264"/>
            <a:ext cx="9073008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3000" dirty="0"/>
              <a:t>chvíli záporný.</a:t>
            </a:r>
          </a:p>
        </p:txBody>
      </p:sp>
      <p:cxnSp>
        <p:nvCxnSpPr>
          <p:cNvPr id="21" name="Přímá spojnice se šipkou 20"/>
          <p:cNvCxnSpPr>
            <a:cxnSpLocks/>
          </p:cNvCxnSpPr>
          <p:nvPr/>
        </p:nvCxnSpPr>
        <p:spPr>
          <a:xfrm flipV="1">
            <a:off x="5148064" y="5157192"/>
            <a:ext cx="1224136" cy="792088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 flipV="1">
            <a:off x="3491880" y="5301208"/>
            <a:ext cx="1656184" cy="648072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468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bg1"/>
            </a:glow>
          </a:effectLst>
        </p:spPr>
        <p:txBody>
          <a:bodyPr/>
          <a:lstStyle/>
          <a:p>
            <a:r>
              <a:rPr lang="cs-CZ" dirty="0"/>
              <a:t>Kondenzátor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915978"/>
            <a:ext cx="914400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3000" dirty="0"/>
              <a:t>Kladné a záporné výkony se vzájemně vyruší.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459801" cy="397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44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accent1"/>
            </a:glow>
          </a:effectLst>
        </p:spPr>
        <p:txBody>
          <a:bodyPr/>
          <a:lstStyle/>
          <a:p>
            <a:r>
              <a:rPr lang="cs-CZ" dirty="0"/>
              <a:t>Kondenzátor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915978"/>
            <a:ext cx="9144000" cy="553998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cs-CZ" sz="3000" u="sng" dirty="0"/>
              <a:t>Činný výkon je na kondenzátoru nulový.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459801" cy="397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35496" y="5805264"/>
            <a:ext cx="9073008" cy="830997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cs-CZ" sz="2400" u="sng" dirty="0"/>
              <a:t>Kondenzátor se střídavým proudem nezahřeje. </a:t>
            </a:r>
          </a:p>
          <a:p>
            <a:pPr algn="ctr"/>
            <a:r>
              <a:rPr lang="cs-CZ" sz="2400" u="sng" dirty="0"/>
              <a:t>Na kondenzátoru je jen jalový výkon.</a:t>
            </a:r>
          </a:p>
        </p:txBody>
      </p:sp>
    </p:spTree>
    <p:extLst>
      <p:ext uri="{BB962C8B-B14F-4D97-AF65-F5344CB8AC3E}">
        <p14:creationId xmlns:p14="http://schemas.microsoft.com/office/powerpoint/2010/main" val="1934277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bg1"/>
            </a:glow>
          </a:effectLst>
        </p:spPr>
        <p:txBody>
          <a:bodyPr/>
          <a:lstStyle/>
          <a:p>
            <a:r>
              <a:rPr lang="cs-CZ" dirty="0"/>
              <a:t>Cívka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1520" y="980728"/>
            <a:ext cx="8640960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Aby cívkou mohl začít protékat proud, musí se na ni nejdříve připojit nějaké napětí.</a:t>
            </a:r>
          </a:p>
          <a:p>
            <a:endParaRPr lang="cs-CZ" sz="3200" dirty="0"/>
          </a:p>
          <a:p>
            <a:r>
              <a:rPr lang="cs-CZ" sz="3200" dirty="0"/>
              <a:t>Nejdříve je na cívce napětí, až pak do ní teče proud.</a:t>
            </a:r>
          </a:p>
          <a:p>
            <a:endParaRPr lang="cs-CZ" sz="3200" dirty="0"/>
          </a:p>
          <a:p>
            <a:r>
              <a:rPr lang="cs-CZ" sz="3200" dirty="0"/>
              <a:t>Nejdříve napětí, potom proud.</a:t>
            </a:r>
          </a:p>
          <a:p>
            <a:endParaRPr lang="cs-CZ" sz="3200" dirty="0"/>
          </a:p>
          <a:p>
            <a:r>
              <a:rPr lang="cs-CZ" sz="3200" u="sng" dirty="0"/>
              <a:t>Napětí na cívce předbíhá proud.</a:t>
            </a:r>
          </a:p>
          <a:p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261780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accent1"/>
            </a:glow>
          </a:effectLst>
        </p:spPr>
        <p:txBody>
          <a:bodyPr/>
          <a:lstStyle/>
          <a:p>
            <a:r>
              <a:rPr lang="cs-CZ" dirty="0"/>
              <a:t>Cívka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72816"/>
            <a:ext cx="8862523" cy="290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51520" y="828000"/>
            <a:ext cx="8640960" cy="584775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  <p:txBody>
          <a:bodyPr wrap="square" rtlCol="0">
            <a:spAutoFit/>
          </a:bodyPr>
          <a:lstStyle/>
          <a:p>
            <a:r>
              <a:rPr lang="cs-CZ" sz="3200" dirty="0"/>
              <a:t>Proud na cívce je zpožděný za napětím.</a:t>
            </a:r>
            <a:endParaRPr lang="cs-CZ" sz="3200" b="1" dirty="0"/>
          </a:p>
        </p:txBody>
      </p:sp>
      <p:sp>
        <p:nvSpPr>
          <p:cNvPr id="9" name="Obdélník 8"/>
          <p:cNvSpPr/>
          <p:nvPr/>
        </p:nvSpPr>
        <p:spPr>
          <a:xfrm>
            <a:off x="148023" y="4797152"/>
            <a:ext cx="8928992" cy="584775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  <p:txBody>
          <a:bodyPr wrap="square">
            <a:spAutoFit/>
          </a:bodyPr>
          <a:lstStyle/>
          <a:p>
            <a:pPr algn="r"/>
            <a:r>
              <a:rPr lang="cs-CZ" sz="3200" dirty="0"/>
              <a:t>Nejdříve napětí, potom proud.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5868144" y="3645024"/>
            <a:ext cx="432048" cy="1296144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8244408" y="4221088"/>
            <a:ext cx="144016" cy="720080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583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bg1"/>
            </a:glow>
          </a:effectLst>
        </p:spPr>
        <p:txBody>
          <a:bodyPr/>
          <a:lstStyle/>
          <a:p>
            <a:r>
              <a:rPr lang="cs-CZ" dirty="0"/>
              <a:t>Cívka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479085" cy="398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0" y="915978"/>
            <a:ext cx="914400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3000" dirty="0"/>
              <a:t>Součin napětí a proudu je chvíli kladný,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5496" y="5805264"/>
            <a:ext cx="9073008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3000" dirty="0"/>
              <a:t>chvíli záporný.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1691680" y="1412776"/>
            <a:ext cx="5400600" cy="1008112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4932040" y="1412776"/>
            <a:ext cx="2160240" cy="1376536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5148064" y="5301208"/>
            <a:ext cx="936104" cy="648072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3131840" y="5301208"/>
            <a:ext cx="2016224" cy="648072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149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bg1"/>
            </a:glow>
          </a:effectLst>
        </p:spPr>
        <p:txBody>
          <a:bodyPr/>
          <a:lstStyle/>
          <a:p>
            <a:r>
              <a:rPr lang="cs-CZ" dirty="0"/>
              <a:t>Cívka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479085" cy="398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0" y="915978"/>
            <a:ext cx="914400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3000" dirty="0"/>
              <a:t>Kladné a záporné výkony se vzájemně vyruší.</a:t>
            </a:r>
          </a:p>
        </p:txBody>
      </p:sp>
    </p:spTree>
    <p:extLst>
      <p:ext uri="{BB962C8B-B14F-4D97-AF65-F5344CB8AC3E}">
        <p14:creationId xmlns:p14="http://schemas.microsoft.com/office/powerpoint/2010/main" val="2510391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accent1"/>
            </a:glow>
          </a:effectLst>
        </p:spPr>
        <p:txBody>
          <a:bodyPr/>
          <a:lstStyle/>
          <a:p>
            <a:r>
              <a:rPr lang="cs-CZ" dirty="0"/>
              <a:t>Cívka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479085" cy="398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0" y="915978"/>
            <a:ext cx="9144000" cy="553998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cs-CZ" sz="3000" b="1" u="sng" dirty="0"/>
              <a:t>Činný výkon je na cívce nulový.</a:t>
            </a:r>
          </a:p>
        </p:txBody>
      </p:sp>
      <p:sp>
        <p:nvSpPr>
          <p:cNvPr id="9" name="Obdélník 8"/>
          <p:cNvSpPr/>
          <p:nvPr/>
        </p:nvSpPr>
        <p:spPr>
          <a:xfrm>
            <a:off x="35496" y="5733256"/>
            <a:ext cx="9073008" cy="830997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cs-CZ" sz="2400" u="sng" dirty="0"/>
              <a:t>Cívka se střídavým proudem nezahřeje. </a:t>
            </a:r>
          </a:p>
          <a:p>
            <a:pPr algn="ctr"/>
            <a:r>
              <a:rPr lang="cs-CZ" sz="2400" u="sng" dirty="0"/>
              <a:t>Na cívce je jen jalový výkon.</a:t>
            </a:r>
          </a:p>
        </p:txBody>
      </p:sp>
    </p:spTree>
    <p:extLst>
      <p:ext uri="{BB962C8B-B14F-4D97-AF65-F5344CB8AC3E}">
        <p14:creationId xmlns:p14="http://schemas.microsoft.com/office/powerpoint/2010/main" val="2634388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bg1"/>
            </a:glow>
          </a:effectLst>
        </p:spPr>
        <p:txBody>
          <a:bodyPr/>
          <a:lstStyle/>
          <a:p>
            <a:r>
              <a:rPr lang="cs-CZ" dirty="0"/>
              <a:t>Cívka a rezistor sériově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915978"/>
            <a:ext cx="914400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3000" dirty="0"/>
              <a:t>Na sériovém spojení cívky a </a:t>
            </a:r>
            <a:r>
              <a:rPr lang="en-US" sz="3000" dirty="0" err="1"/>
              <a:t>rezistoru</a:t>
            </a:r>
            <a:r>
              <a:rPr lang="cs-CZ" sz="3000" dirty="0"/>
              <a:t> </a:t>
            </a:r>
            <a:r>
              <a:rPr lang="cs-CZ" sz="3000" dirty="0">
                <a:solidFill>
                  <a:prstClr val="black"/>
                </a:solidFill>
              </a:rPr>
              <a:t>je </a:t>
            </a:r>
            <a:endParaRPr lang="cs-CZ" sz="3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68606"/>
            <a:ext cx="5328592" cy="411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5496" y="1412776"/>
            <a:ext cx="3744416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000" dirty="0">
                <a:solidFill>
                  <a:prstClr val="black"/>
                </a:solidFill>
              </a:rPr>
              <a:t>výkon činný i jalový.</a:t>
            </a:r>
          </a:p>
          <a:p>
            <a:r>
              <a:rPr lang="cs-CZ" sz="3000" dirty="0">
                <a:solidFill>
                  <a:prstClr val="black"/>
                </a:solidFill>
              </a:rPr>
              <a:t>Proud I je všude stejný, napětí </a:t>
            </a:r>
            <a:r>
              <a:rPr lang="cs-CZ" sz="3000" dirty="0" err="1">
                <a:solidFill>
                  <a:prstClr val="black"/>
                </a:solidFill>
              </a:rPr>
              <a:t>U</a:t>
            </a:r>
            <a:r>
              <a:rPr lang="cs-CZ" sz="3000" baseline="-25000" dirty="0" err="1">
                <a:solidFill>
                  <a:prstClr val="black"/>
                </a:solidFill>
              </a:rPr>
              <a:t>bL</a:t>
            </a:r>
            <a:r>
              <a:rPr lang="cs-CZ" sz="3000" dirty="0">
                <a:solidFill>
                  <a:prstClr val="black"/>
                </a:solidFill>
              </a:rPr>
              <a:t> na cívce předbíhá proud I. Proto jalový výkon Q</a:t>
            </a:r>
            <a:r>
              <a:rPr lang="cs-CZ" sz="3000" baseline="-25000" dirty="0">
                <a:solidFill>
                  <a:prstClr val="black"/>
                </a:solidFill>
              </a:rPr>
              <a:t>L</a:t>
            </a:r>
            <a:r>
              <a:rPr lang="cs-CZ" sz="3000" dirty="0">
                <a:solidFill>
                  <a:prstClr val="black"/>
                </a:solidFill>
              </a:rPr>
              <a:t> na cívce předbíhá činný výkon P na </a:t>
            </a:r>
            <a:r>
              <a:rPr lang="en-US" sz="3000" dirty="0" err="1">
                <a:solidFill>
                  <a:prstClr val="black"/>
                </a:solidFill>
              </a:rPr>
              <a:t>rezistoru</a:t>
            </a:r>
            <a:r>
              <a:rPr lang="cs-CZ" sz="3000" dirty="0">
                <a:solidFill>
                  <a:prstClr val="black"/>
                </a:solidFill>
              </a:rPr>
              <a:t>.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0" y="5755322"/>
            <a:ext cx="9107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dirty="0"/>
              <a:t> </a:t>
            </a:r>
            <a:r>
              <a:rPr lang="cs-CZ" sz="3000" dirty="0">
                <a:solidFill>
                  <a:prstClr val="black"/>
                </a:solidFill>
              </a:rPr>
              <a:t> 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36468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accent1"/>
            </a:glow>
          </a:effectLst>
        </p:spPr>
        <p:txBody>
          <a:bodyPr/>
          <a:lstStyle/>
          <a:p>
            <a:r>
              <a:rPr lang="cs-CZ" dirty="0"/>
              <a:t>Cívka a rezistor sériově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915978"/>
            <a:ext cx="9144000" cy="553998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  <p:txBody>
          <a:bodyPr wrap="square">
            <a:spAutoFit/>
          </a:bodyPr>
          <a:lstStyle/>
          <a:p>
            <a:pPr algn="r"/>
            <a:r>
              <a:rPr lang="cs-CZ" sz="3000" dirty="0"/>
              <a:t>Jalový výkon Q</a:t>
            </a:r>
            <a:r>
              <a:rPr lang="cs-CZ" sz="3000" baseline="-25000" dirty="0"/>
              <a:t>L</a:t>
            </a:r>
            <a:r>
              <a:rPr lang="cs-CZ" sz="3000" dirty="0"/>
              <a:t> předbíhá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60" y="1668606"/>
            <a:ext cx="3587228" cy="276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0" y="5755322"/>
            <a:ext cx="9107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dirty="0"/>
              <a:t> </a:t>
            </a:r>
            <a:r>
              <a:rPr lang="cs-CZ" sz="3000" dirty="0">
                <a:solidFill>
                  <a:prstClr val="black"/>
                </a:solidFill>
              </a:rPr>
              <a:t> </a:t>
            </a:r>
            <a:endParaRPr lang="cs-CZ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1253"/>
            <a:ext cx="4947801" cy="386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15006" y="5661248"/>
            <a:ext cx="9144000" cy="553998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  <p:txBody>
          <a:bodyPr wrap="square">
            <a:spAutoFit/>
          </a:bodyPr>
          <a:lstStyle/>
          <a:p>
            <a:r>
              <a:rPr lang="cs-CZ" sz="3000" dirty="0"/>
              <a:t>                činný výkon P.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4932040" y="1412776"/>
            <a:ext cx="1152128" cy="1008112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2699792" y="5013176"/>
            <a:ext cx="432048" cy="742146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05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bg1"/>
            </a:glow>
            <a:softEdge rad="0"/>
          </a:effectLst>
        </p:spPr>
        <p:txBody>
          <a:bodyPr/>
          <a:lstStyle/>
          <a:p>
            <a:r>
              <a:rPr lang="cs-CZ" u="sng" dirty="0"/>
              <a:t>Rezistor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1076538"/>
            <a:ext cx="8928992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3200" dirty="0"/>
              <a:t>Proud na rezistoru okamžitě poslouchá napětí.</a:t>
            </a:r>
          </a:p>
          <a:p>
            <a:endParaRPr lang="cs-CZ" sz="3200" dirty="0"/>
          </a:p>
          <a:p>
            <a:r>
              <a:rPr lang="cs-CZ" sz="3200" dirty="0"/>
              <a:t>Když stoupá napětí, okamžitě stoupá i proud.</a:t>
            </a:r>
          </a:p>
          <a:p>
            <a:endParaRPr lang="cs-CZ" sz="3200" dirty="0"/>
          </a:p>
          <a:p>
            <a:r>
              <a:rPr lang="cs-CZ" sz="3200" dirty="0"/>
              <a:t>Když je napětí maximální, proud je maximální.</a:t>
            </a:r>
          </a:p>
          <a:p>
            <a:endParaRPr lang="cs-CZ" sz="3200" dirty="0"/>
          </a:p>
          <a:p>
            <a:r>
              <a:rPr lang="cs-CZ" sz="3200" dirty="0"/>
              <a:t>Když je napětí nulové, proud je také nulový.</a:t>
            </a:r>
          </a:p>
          <a:p>
            <a:endParaRPr lang="cs-CZ" sz="3200" dirty="0"/>
          </a:p>
          <a:p>
            <a:r>
              <a:rPr lang="cs-CZ" sz="3200" u="sng" dirty="0"/>
              <a:t>Mezi napětím a proudem není žádné zpoždění.</a:t>
            </a:r>
          </a:p>
          <a:p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842205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bg1"/>
            </a:glow>
          </a:effectLst>
        </p:spPr>
        <p:txBody>
          <a:bodyPr/>
          <a:lstStyle/>
          <a:p>
            <a:r>
              <a:rPr lang="cs-CZ" dirty="0"/>
              <a:t>Cívka a rezistor sériově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915978"/>
            <a:ext cx="914400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3000" u="sng" dirty="0"/>
              <a:t>Zdánlivý výkon S je vektorovým součtem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60" y="1668606"/>
            <a:ext cx="3587228" cy="276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0" y="5755322"/>
            <a:ext cx="9107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dirty="0"/>
              <a:t> </a:t>
            </a:r>
            <a:r>
              <a:rPr lang="cs-CZ" sz="3000" dirty="0">
                <a:solidFill>
                  <a:prstClr val="black"/>
                </a:solidFill>
              </a:rPr>
              <a:t> </a:t>
            </a:r>
            <a:endParaRPr lang="cs-CZ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1253"/>
            <a:ext cx="4947801" cy="386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15006" y="5661248"/>
            <a:ext cx="914400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3000" u="sng" dirty="0"/>
              <a:t>a činného výkonu P.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H="1" flipV="1">
            <a:off x="4644008" y="3052858"/>
            <a:ext cx="2160240" cy="1744294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2699792" y="5013176"/>
            <a:ext cx="432048" cy="742146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377260" y="4739659"/>
            <a:ext cx="3659236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3000" u="sng" dirty="0"/>
              <a:t>jalového výkonu Q</a:t>
            </a:r>
            <a:r>
              <a:rPr lang="cs-CZ" sz="3000" u="sng" baseline="-25000" dirty="0"/>
              <a:t>L</a:t>
            </a:r>
            <a:endParaRPr lang="cs-CZ" sz="3000" u="sng" dirty="0"/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2267744" y="1469976"/>
            <a:ext cx="936104" cy="878904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630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52" y="1700213"/>
            <a:ext cx="9122740" cy="358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accent1"/>
            </a:glow>
          </a:effectLst>
        </p:spPr>
        <p:txBody>
          <a:bodyPr/>
          <a:lstStyle/>
          <a:p>
            <a:r>
              <a:rPr lang="cs-CZ" dirty="0"/>
              <a:t>Cívka a rezistor paralelně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915978"/>
            <a:ext cx="9144000" cy="523220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  <p:txBody>
          <a:bodyPr wrap="square">
            <a:spAutoFit/>
          </a:bodyPr>
          <a:lstStyle/>
          <a:p>
            <a:r>
              <a:rPr lang="cs-CZ" sz="2700" dirty="0"/>
              <a:t>Napětí je na obou stejné. Proud cívkou </a:t>
            </a:r>
            <a:r>
              <a:rPr lang="cs-CZ" sz="2700" dirty="0" err="1"/>
              <a:t>I</a:t>
            </a:r>
            <a:r>
              <a:rPr lang="cs-CZ" sz="2700" baseline="-25000" dirty="0" err="1"/>
              <a:t>bL</a:t>
            </a:r>
            <a:r>
              <a:rPr lang="cs-CZ" sz="2700" dirty="0"/>
              <a:t> se zpožďuje,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0" y="5373216"/>
            <a:ext cx="9144000" cy="507831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  <p:txBody>
          <a:bodyPr wrap="square">
            <a:spAutoFit/>
          </a:bodyPr>
          <a:lstStyle/>
          <a:p>
            <a:r>
              <a:rPr lang="cs-CZ" sz="2700" dirty="0"/>
              <a:t>proto jalový výkon Q</a:t>
            </a:r>
            <a:r>
              <a:rPr lang="cs-CZ" sz="2700" baseline="-25000" dirty="0"/>
              <a:t>L</a:t>
            </a:r>
            <a:r>
              <a:rPr lang="cs-CZ" sz="2700" dirty="0"/>
              <a:t> je zpožděný za činným výkonem P.</a:t>
            </a:r>
          </a:p>
        </p:txBody>
      </p:sp>
    </p:spTree>
    <p:extLst>
      <p:ext uri="{BB962C8B-B14F-4D97-AF65-F5344CB8AC3E}">
        <p14:creationId xmlns:p14="http://schemas.microsoft.com/office/powerpoint/2010/main" val="3936145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4"/>
          <a:stretch/>
        </p:blipFill>
        <p:spPr bwMode="auto">
          <a:xfrm>
            <a:off x="1152276" y="2352655"/>
            <a:ext cx="4375203" cy="400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bg1"/>
            </a:glow>
          </a:effectLst>
        </p:spPr>
        <p:txBody>
          <a:bodyPr/>
          <a:lstStyle/>
          <a:p>
            <a:r>
              <a:rPr lang="cs-CZ" dirty="0"/>
              <a:t>Cívka a rezistor paralelně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915978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cs-CZ" sz="2700" dirty="0"/>
              <a:t>Jalový výkon Q</a:t>
            </a:r>
            <a:r>
              <a:rPr lang="cs-CZ" sz="2700" baseline="-25000" dirty="0"/>
              <a:t>L</a:t>
            </a:r>
            <a:r>
              <a:rPr lang="cs-CZ" sz="2700" dirty="0"/>
              <a:t> je zpožděný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7504" y="1590908"/>
            <a:ext cx="9036496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700" dirty="0"/>
              <a:t>za činným výkonem P.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4679504" y="1340768"/>
            <a:ext cx="1764704" cy="3456384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123728" y="2098739"/>
            <a:ext cx="1296144" cy="1330261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858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/>
          <a:lstStyle/>
          <a:p>
            <a:r>
              <a:rPr lang="cs-CZ" dirty="0"/>
              <a:t>Kondenzátor a rezistor 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915978"/>
            <a:ext cx="9144000" cy="1077218"/>
          </a:xfrm>
          <a:prstGeom prst="rect">
            <a:avLst/>
          </a:prstGeom>
          <a:solidFill>
            <a:schemeClr val="bg1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cs-CZ" sz="3200" dirty="0"/>
              <a:t>Stejně budeme uvažovat u sériové a paralelní kombinace s kondenzátorem.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04864"/>
            <a:ext cx="9045947" cy="29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041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5C69FC4-4DAC-6F03-B249-87777433593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649B94-2AB1-B10E-39B8-CA80B85350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9D69E6D-BF13-6759-72C5-89204DA96B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8680AC7-DB75-743F-7A81-66FFA9841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453987"/>
            <a:ext cx="8229600" cy="830997"/>
          </a:xfrm>
        </p:spPr>
        <p:txBody>
          <a:bodyPr/>
          <a:lstStyle/>
          <a:p>
            <a:r>
              <a:rPr lang="cs-CZ" sz="4800" dirty="0">
                <a:solidFill>
                  <a:srgbClr val="FF0000"/>
                </a:solidFill>
              </a:rPr>
              <a:t>M2A 18/3/25</a:t>
            </a:r>
          </a:p>
        </p:txBody>
      </p:sp>
    </p:spTree>
    <p:extLst>
      <p:ext uri="{BB962C8B-B14F-4D97-AF65-F5344CB8AC3E}">
        <p14:creationId xmlns:p14="http://schemas.microsoft.com/office/powerpoint/2010/main" val="2074306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bg1"/>
            </a:glow>
          </a:effectLst>
        </p:spPr>
        <p:txBody>
          <a:bodyPr/>
          <a:lstStyle/>
          <a:p>
            <a:r>
              <a:rPr lang="cs-CZ" dirty="0"/>
              <a:t>Účiník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915978"/>
            <a:ext cx="9144000" cy="51706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800" dirty="0"/>
              <a:t>Jalový výkon je chvíli kladný, chvíli záporný, celkově nulový.</a:t>
            </a:r>
          </a:p>
          <a:p>
            <a:endParaRPr lang="cs-CZ" sz="1000" dirty="0"/>
          </a:p>
          <a:p>
            <a:r>
              <a:rPr lang="cs-CZ" sz="2800" dirty="0"/>
              <a:t>Neplatíme za něj.</a:t>
            </a:r>
          </a:p>
          <a:p>
            <a:endParaRPr lang="cs-CZ" sz="1000" dirty="0"/>
          </a:p>
          <a:p>
            <a:r>
              <a:rPr lang="cs-CZ" sz="2800" dirty="0"/>
              <a:t>Ale </a:t>
            </a:r>
            <a:r>
              <a:rPr lang="cs-CZ" sz="2800" u="sng" dirty="0"/>
              <a:t>jalový výkon způsobuje jalový proud, který teče skrz dráty.</a:t>
            </a:r>
          </a:p>
          <a:p>
            <a:endParaRPr lang="cs-CZ" sz="1000" dirty="0"/>
          </a:p>
          <a:p>
            <a:r>
              <a:rPr lang="cs-CZ" sz="2800" dirty="0"/>
              <a:t>Aby se dráty nezahřívaly a nevznikaly tím na nich ztráty, </a:t>
            </a:r>
            <a:r>
              <a:rPr lang="cs-CZ" sz="2800" u="sng" dirty="0"/>
              <a:t>musíme použít dráty tlustší</a:t>
            </a:r>
            <a:r>
              <a:rPr lang="cs-CZ" sz="2800" dirty="0"/>
              <a:t>.</a:t>
            </a:r>
          </a:p>
          <a:p>
            <a:endParaRPr lang="cs-CZ" sz="1000" dirty="0"/>
          </a:p>
          <a:p>
            <a:r>
              <a:rPr lang="cs-CZ" sz="2800" dirty="0"/>
              <a:t>To stojí peníze.</a:t>
            </a:r>
          </a:p>
          <a:p>
            <a:endParaRPr lang="cs-CZ" sz="1000" dirty="0"/>
          </a:p>
          <a:p>
            <a:r>
              <a:rPr lang="cs-CZ" sz="2800" dirty="0"/>
              <a:t>Proto </a:t>
            </a:r>
            <a:r>
              <a:rPr lang="cs-CZ" sz="2800" u="sng" dirty="0"/>
              <a:t>výrobce i dodavatel elektřiny bojují proti jalovému výkonu</a:t>
            </a:r>
            <a:r>
              <a:rPr lang="cs-CZ" sz="2800" dirty="0"/>
              <a:t> ve svých sítích.</a:t>
            </a:r>
          </a:p>
        </p:txBody>
      </p:sp>
    </p:spTree>
    <p:extLst>
      <p:ext uri="{BB962C8B-B14F-4D97-AF65-F5344CB8AC3E}">
        <p14:creationId xmlns:p14="http://schemas.microsoft.com/office/powerpoint/2010/main" val="456536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/>
          <a:lstStyle/>
          <a:p>
            <a:r>
              <a:rPr lang="cs-CZ" dirty="0"/>
              <a:t>Účiník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915978"/>
            <a:ext cx="9144000" cy="923330"/>
          </a:xfrm>
          <a:prstGeom prst="rect">
            <a:avLst/>
          </a:prstGeom>
          <a:solidFill>
            <a:schemeClr val="bg1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cs-CZ" sz="2700" dirty="0"/>
              <a:t>Proto nás přinutili přidávat do zářivek kondenzátor, který pro funkci zářivek vůbec není nutný.</a:t>
            </a:r>
          </a:p>
        </p:txBody>
      </p:sp>
      <p:pic>
        <p:nvPicPr>
          <p:cNvPr id="3074" name="Picture 2" descr="http://clanky.rvp.cz/wp-content/upload/obrazky/1456/full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19" y="1772816"/>
            <a:ext cx="6595162" cy="468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195736" y="4293096"/>
            <a:ext cx="1296144" cy="1224136"/>
          </a:xfrm>
          <a:prstGeom prst="ellipse">
            <a:avLst/>
          </a:prstGeom>
          <a:noFill/>
          <a:ln w="44450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635896" y="5673364"/>
            <a:ext cx="24687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dirty="0"/>
              <a:t>Kondenzátor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2987824" y="5085184"/>
            <a:ext cx="1584176" cy="588180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233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/>
          <a:lstStyle/>
          <a:p>
            <a:r>
              <a:rPr lang="cs-CZ" dirty="0"/>
              <a:t>Účiník</a:t>
            </a:r>
          </a:p>
        </p:txBody>
      </p:sp>
      <p:pic>
        <p:nvPicPr>
          <p:cNvPr id="3074" name="Picture 2" descr="http://clanky.rvp.cz/wp-content/upload/obrazky/1456/full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72816"/>
            <a:ext cx="3297581" cy="234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5544616" cy="428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0" y="915978"/>
            <a:ext cx="9144000" cy="954107"/>
          </a:xfrm>
          <a:prstGeom prst="rect">
            <a:avLst/>
          </a:prstGeom>
          <a:solidFill>
            <a:schemeClr val="bg1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cs-CZ" sz="2800" dirty="0"/>
              <a:t>Do kondenzátoru teče jalový proud opačné polarity než do cívky. Oba jalové proudy se vyrovnají.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4293096"/>
            <a:ext cx="3153565" cy="1815882"/>
          </a:xfrm>
          <a:prstGeom prst="rect">
            <a:avLst/>
          </a:prstGeom>
          <a:solidFill>
            <a:schemeClr val="bg1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cs-CZ" sz="2800" dirty="0">
                <a:solidFill>
                  <a:prstClr val="black"/>
                </a:solidFill>
              </a:rPr>
              <a:t>Výsledný jalový proud je nulový.</a:t>
            </a:r>
          </a:p>
          <a:p>
            <a:endParaRPr lang="cs-CZ" sz="2800" dirty="0"/>
          </a:p>
          <a:p>
            <a:r>
              <a:rPr lang="cs-CZ" sz="2800" dirty="0"/>
              <a:t>Stačí slabší dráty.</a:t>
            </a:r>
          </a:p>
        </p:txBody>
      </p:sp>
    </p:spTree>
    <p:extLst>
      <p:ext uri="{BB962C8B-B14F-4D97-AF65-F5344CB8AC3E}">
        <p14:creationId xmlns:p14="http://schemas.microsoft.com/office/powerpoint/2010/main" val="3931393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/>
          <a:lstStyle/>
          <a:p>
            <a:r>
              <a:rPr lang="cs-CZ" dirty="0"/>
              <a:t>Účiník</a:t>
            </a:r>
          </a:p>
        </p:txBody>
      </p:sp>
      <p:pic>
        <p:nvPicPr>
          <p:cNvPr id="1026" name="Picture 2" descr="b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34671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23" y="2780928"/>
            <a:ext cx="653405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995936" y="764704"/>
            <a:ext cx="4536504" cy="1692771"/>
          </a:xfrm>
          <a:prstGeom prst="rect">
            <a:avLst/>
          </a:prstGeom>
          <a:solidFill>
            <a:schemeClr val="bg1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2800" dirty="0"/>
              <a:t>jalový výkon Q</a:t>
            </a:r>
          </a:p>
          <a:p>
            <a:endParaRPr lang="cs-CZ" sz="1000" dirty="0"/>
          </a:p>
          <a:p>
            <a:r>
              <a:rPr lang="cs-CZ" sz="2800" dirty="0"/>
              <a:t>zdánlivý výkon S</a:t>
            </a:r>
          </a:p>
          <a:p>
            <a:endParaRPr lang="cs-CZ" sz="1000" dirty="0"/>
          </a:p>
          <a:p>
            <a:r>
              <a:rPr lang="cs-CZ" sz="2800" dirty="0"/>
              <a:t>činný výkon P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2339752" y="836712"/>
            <a:ext cx="1656184" cy="216024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7" idx="1"/>
          </p:cNvCxnSpPr>
          <p:nvPr/>
        </p:nvCxnSpPr>
        <p:spPr>
          <a:xfrm flipH="1" flipV="1">
            <a:off x="3491880" y="1611089"/>
            <a:ext cx="504056" cy="1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 flipV="1">
            <a:off x="2429524" y="1916832"/>
            <a:ext cx="1566412" cy="288032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619672" y="4628419"/>
            <a:ext cx="3096344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sz="1000" dirty="0"/>
          </a:p>
          <a:p>
            <a:r>
              <a:rPr lang="cs-CZ" sz="2800" dirty="0"/>
              <a:t>činný výkon P</a:t>
            </a:r>
          </a:p>
          <a:p>
            <a:pPr lvl="0"/>
            <a:endParaRPr lang="cs-CZ" sz="1000" dirty="0">
              <a:solidFill>
                <a:prstClr val="black"/>
              </a:solidFill>
            </a:endParaRPr>
          </a:p>
          <a:p>
            <a:r>
              <a:rPr lang="cs-CZ" sz="2800" dirty="0"/>
              <a:t>zdánlivý výkon S</a:t>
            </a:r>
          </a:p>
          <a:p>
            <a:endParaRPr lang="cs-CZ" sz="1000" dirty="0"/>
          </a:p>
          <a:p>
            <a:r>
              <a:rPr lang="cs-CZ" sz="2800" dirty="0"/>
              <a:t>jalový výkon Q</a:t>
            </a:r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4067944" y="3573016"/>
            <a:ext cx="1296144" cy="1440160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4427984" y="4437112"/>
            <a:ext cx="1296144" cy="1114636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4067944" y="4797152"/>
            <a:ext cx="2808312" cy="1440160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298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/>
          <a:lstStyle/>
          <a:p>
            <a:r>
              <a:rPr lang="cs-CZ" dirty="0"/>
              <a:t>Účiník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915978"/>
            <a:ext cx="9144000" cy="2123658"/>
          </a:xfrm>
          <a:prstGeom prst="rect">
            <a:avLst/>
          </a:prstGeom>
          <a:solidFill>
            <a:schemeClr val="bg1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cs-CZ" sz="2800" u="sng" dirty="0"/>
              <a:t>Účiník vyjadřuje, jak velká část zdánlivého výkonu se přeměňuje na činný výkon.</a:t>
            </a:r>
          </a:p>
          <a:p>
            <a:endParaRPr lang="cs-CZ" sz="1000" dirty="0"/>
          </a:p>
          <a:p>
            <a:r>
              <a:rPr lang="cs-CZ" sz="2800" dirty="0"/>
              <a:t>Když je jalový výkon velký, účiník je malý, skoro nula.</a:t>
            </a:r>
          </a:p>
          <a:p>
            <a:endParaRPr lang="cs-CZ" sz="1000" dirty="0"/>
          </a:p>
          <a:p>
            <a:r>
              <a:rPr lang="cs-CZ" sz="2800" dirty="0"/>
              <a:t>Když je jalový výkon malý, účiník je velký, skoro jedna.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83627"/>
            <a:ext cx="4248472" cy="327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58236"/>
            <a:ext cx="4248342" cy="33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08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bg1"/>
            </a:glow>
          </a:effectLst>
        </p:spPr>
        <p:txBody>
          <a:bodyPr/>
          <a:lstStyle/>
          <a:p>
            <a:r>
              <a:rPr lang="cs-CZ" dirty="0"/>
              <a:t>Rezistor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3200" dirty="0"/>
              <a:t>Mezi napětím a proudem není žádné zpoždění.</a:t>
            </a:r>
          </a:p>
        </p:txBody>
      </p:sp>
      <p:pic>
        <p:nvPicPr>
          <p:cNvPr id="3074" name="Picture 2" descr="http://www.ndt-ed.org/EducationResources/CommunityCollege/EddyCurrents/Graphics/current_voltage_resistor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4968552" cy="49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38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/>
          <a:lstStyle/>
          <a:p>
            <a:r>
              <a:rPr lang="cs-CZ" dirty="0"/>
              <a:t>Účiník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0" y="915978"/>
                <a:ext cx="9144000" cy="2191818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>
                <a:glow>
                  <a:schemeClr val="accent1"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r>
                  <a:rPr lang="cs-CZ" sz="2800" u="sng" dirty="0"/>
                  <a:t>Účiník se označuje </a:t>
                </a:r>
                <a14:m>
                  <m:oMath xmlns:m="http://schemas.openxmlformats.org/officeDocument/2006/math">
                    <m:r>
                      <a:rPr lang="el-GR" sz="2800" i="1" u="sng" dirty="0">
                        <a:latin typeface="Cambria Math"/>
                      </a:rPr>
                      <m:t>𝜆</m:t>
                    </m:r>
                  </m:oMath>
                </a14:m>
                <a:r>
                  <a:rPr lang="cs-CZ" sz="2800" u="sng" dirty="0"/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u="sng" dirty="0" smtClean="0">
                          <a:latin typeface="Cambria Math"/>
                        </a:rPr>
                        <m:t>𝜆</m:t>
                      </m:r>
                      <m:r>
                        <a:rPr lang="cs-CZ" sz="2800" i="1" u="sng" dirty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800" i="1" u="sng" dirty="0" smtClean="0">
                          <a:latin typeface="Cambria Math"/>
                        </a:rPr>
                        <m:t>cos</m:t>
                      </m:r>
                      <m:r>
                        <a:rPr lang="cs-CZ" sz="2800" i="1" u="sng" dirty="0" smtClean="0">
                          <a:latin typeface="Cambria Math"/>
                        </a:rPr>
                        <m:t>⁡</m:t>
                      </m:r>
                      <m:r>
                        <a:rPr lang="el-GR" sz="2800" i="1" u="sng" dirty="0" smtClean="0">
                          <a:latin typeface="Cambria Math"/>
                        </a:rPr>
                        <m:t>𝜑</m:t>
                      </m:r>
                    </m:oMath>
                  </m:oMathPara>
                </a14:m>
                <a:endParaRPr lang="cs-CZ" sz="2800" u="sng" dirty="0"/>
              </a:p>
              <a:p>
                <a:pPr algn="ctr"/>
                <a:endParaRPr lang="cs-CZ" sz="2800" u="sng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5978"/>
                <a:ext cx="9144000" cy="2191818"/>
              </a:xfrm>
              <a:prstGeom prst="rect">
                <a:avLst/>
              </a:prstGeom>
              <a:blipFill rotWithShape="0">
                <a:blip r:embed="rId3"/>
                <a:stretch>
                  <a:fillRect l="-1197" t="-2198"/>
                </a:stretch>
              </a:blipFill>
              <a:ln w="22225">
                <a:solidFill>
                  <a:schemeClr val="tx1"/>
                </a:solidFill>
              </a:ln>
              <a:effectLst>
                <a:glow>
                  <a:schemeClr val="accent1"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62104"/>
            <a:ext cx="4248472" cy="327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36713"/>
            <a:ext cx="4248342" cy="33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903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bg1"/>
            </a:glow>
          </a:effectLst>
        </p:spPr>
        <p:txBody>
          <a:bodyPr/>
          <a:lstStyle/>
          <a:p>
            <a:r>
              <a:rPr lang="cs-CZ" u="sng" dirty="0"/>
              <a:t>Přehled výkonů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514889"/>
              </p:ext>
            </p:extLst>
          </p:nvPr>
        </p:nvGraphicFramePr>
        <p:xfrm>
          <a:off x="107504" y="1268760"/>
          <a:ext cx="903649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9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Zkratka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Jednotka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Vzorec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Zdánlivý výkon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voltampér</a:t>
                      </a:r>
                      <a:r>
                        <a:rPr lang="cs-CZ" sz="2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VA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cs-CZ" sz="2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U*I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Činný</a:t>
                      </a:r>
                      <a:r>
                        <a:rPr lang="cs-CZ" sz="2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výkon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watt -</a:t>
                      </a:r>
                      <a:r>
                        <a:rPr lang="cs-CZ" sz="2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U*I*cos</a:t>
                      </a:r>
                      <a:r>
                        <a:rPr lang="el-G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Jalový výkon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voltampér reaktivní - </a:t>
                      </a:r>
                      <a:r>
                        <a:rPr lang="cs-CZ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cs-CZ" sz="2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U*I*sin</a:t>
                      </a:r>
                      <a:r>
                        <a:rPr lang="el-G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147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/>
          <a:lstStyle/>
          <a:p>
            <a:r>
              <a:rPr lang="cs-CZ" dirty="0"/>
              <a:t>Přehled výkonů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15978"/>
            <a:ext cx="9144000" cy="2462213"/>
          </a:xfrm>
          <a:prstGeom prst="rect">
            <a:avLst/>
          </a:prstGeom>
          <a:solidFill>
            <a:schemeClr val="bg1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cs-CZ" sz="3000" u="sng" dirty="0"/>
              <a:t>Zdánlivý výkon vypočteme z napětí a proudu, změřeného voltmetrem a ampérmetrem.</a:t>
            </a:r>
          </a:p>
          <a:p>
            <a:pPr algn="ctr"/>
            <a:endParaRPr lang="cs-CZ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u="sng" dirty="0">
                <a:latin typeface="Arial" panose="020B0604020202020204" pitchFamily="34" charset="0"/>
                <a:cs typeface="Arial" panose="020B0604020202020204" pitchFamily="34" charset="0"/>
              </a:rPr>
              <a:t>S = U*I   [VA, V, A]</a:t>
            </a:r>
          </a:p>
          <a:p>
            <a:endParaRPr lang="cs-CZ" sz="3000" u="sng" dirty="0"/>
          </a:p>
        </p:txBody>
      </p:sp>
    </p:spTree>
    <p:extLst>
      <p:ext uri="{BB962C8B-B14F-4D97-AF65-F5344CB8AC3E}">
        <p14:creationId xmlns:p14="http://schemas.microsoft.com/office/powerpoint/2010/main" val="1588317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/>
          <a:lstStyle/>
          <a:p>
            <a:r>
              <a:rPr lang="cs-CZ" dirty="0"/>
              <a:t>Přehled výkonů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15978"/>
            <a:ext cx="9144000" cy="2462213"/>
          </a:xfrm>
          <a:prstGeom prst="rect">
            <a:avLst/>
          </a:prstGeom>
          <a:solidFill>
            <a:schemeClr val="bg1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cs-CZ" sz="3000" u="sng" dirty="0"/>
              <a:t>Činný výkon změříme wattmetrem nebo vypočteme pomocí zdánlivého výkonu a účiníku.</a:t>
            </a:r>
          </a:p>
          <a:p>
            <a:pPr algn="ctr"/>
            <a:endParaRPr lang="cs-CZ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u="sng" dirty="0">
                <a:latin typeface="Arial" panose="020B0604020202020204" pitchFamily="34" charset="0"/>
                <a:cs typeface="Arial" panose="020B0604020202020204" pitchFamily="34" charset="0"/>
              </a:rPr>
              <a:t>P = S*cos</a:t>
            </a:r>
            <a:r>
              <a:rPr lang="el-GR" sz="3200" u="sng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cs-CZ" sz="3200" u="sng" dirty="0">
                <a:latin typeface="Arial" panose="020B0604020202020204" pitchFamily="34" charset="0"/>
                <a:cs typeface="Arial" panose="020B0604020202020204" pitchFamily="34" charset="0"/>
              </a:rPr>
              <a:t> = U*I*cos</a:t>
            </a:r>
            <a:r>
              <a:rPr lang="el-GR" sz="3200" u="sng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cs-CZ" sz="3200" u="sng" dirty="0">
                <a:latin typeface="Arial" panose="020B0604020202020204" pitchFamily="34" charset="0"/>
                <a:cs typeface="Arial" panose="020B0604020202020204" pitchFamily="34" charset="0"/>
              </a:rPr>
              <a:t>   [W]</a:t>
            </a:r>
          </a:p>
          <a:p>
            <a:endParaRPr lang="cs-CZ" sz="3000" u="sng" dirty="0"/>
          </a:p>
        </p:txBody>
      </p:sp>
    </p:spTree>
    <p:extLst>
      <p:ext uri="{BB962C8B-B14F-4D97-AF65-F5344CB8AC3E}">
        <p14:creationId xmlns:p14="http://schemas.microsoft.com/office/powerpoint/2010/main" val="589358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/>
          <a:lstStyle/>
          <a:p>
            <a:r>
              <a:rPr lang="cs-CZ" dirty="0"/>
              <a:t>Přehled výkonů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0" y="915978"/>
                <a:ext cx="9144000" cy="4030591"/>
              </a:xfrm>
              <a:prstGeom prst="rect">
                <a:avLst/>
              </a:prstGeom>
              <a:solidFill>
                <a:schemeClr val="bg1"/>
              </a:solidFill>
              <a:effectLst>
                <a:glow>
                  <a:schemeClr val="accent1"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r>
                  <a:rPr lang="cs-CZ" sz="3200" u="sng" dirty="0"/>
                  <a:t>Jalový výkon vypočteme pomocí zdánlivého výkonu a fázového úhlu </a:t>
                </a:r>
                <a:r>
                  <a:rPr lang="el-GR" sz="32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φ</a:t>
                </a:r>
                <a:endParaRPr lang="cs-CZ" sz="32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cs-CZ" sz="3000" u="sng" dirty="0"/>
              </a:p>
              <a:p>
                <a:pPr algn="ctr"/>
                <a:r>
                  <a:rPr lang="cs-CZ" sz="32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Q = S*sin</a:t>
                </a:r>
                <a:r>
                  <a:rPr lang="el-GR" sz="32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φ</a:t>
                </a:r>
                <a:r>
                  <a:rPr lang="cs-CZ" sz="32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   [</a:t>
                </a:r>
                <a:r>
                  <a:rPr lang="cs-CZ" sz="3200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VAr</a:t>
                </a:r>
                <a:r>
                  <a:rPr lang="cs-CZ" sz="32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  <a:p>
                <a:pPr algn="ctr"/>
                <a:endParaRPr lang="cs-CZ" sz="32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cs-CZ" sz="32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nebo pomocí zdánlivého a činného výkonu:</a:t>
                </a:r>
              </a:p>
              <a:p>
                <a:endParaRPr lang="cs-CZ" sz="32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cs-CZ" sz="3000" b="0" i="1" u="sng" smtClean="0">
                        <a:latin typeface="Cambria Math"/>
                      </a:rPr>
                      <m:t>𝑄</m:t>
                    </m:r>
                    <m:r>
                      <a:rPr lang="cs-CZ" sz="3000" b="0" i="1" u="sng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3000" b="0" i="1" u="sng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3000" b="0" i="1" u="sng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3000" b="0" i="1" u="sng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cs-CZ" sz="3000" b="0" i="1" u="sng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sz="3000" b="0" i="1" u="sng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cs-CZ" sz="3000" b="0" i="1" u="sng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3000" b="0" i="1" u="sng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cs-CZ" sz="3000" b="0" i="1" u="sng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cs-CZ" sz="3000" u="sng" dirty="0"/>
                  <a:t>   </a:t>
                </a:r>
                <a:r>
                  <a:rPr lang="cs-CZ" sz="2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cs-CZ" sz="2800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VAr</a:t>
                </a:r>
                <a:r>
                  <a:rPr lang="cs-CZ" sz="2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endParaRPr lang="cs-CZ" sz="3000" u="sng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5978"/>
                <a:ext cx="9144000" cy="4030591"/>
              </a:xfrm>
              <a:prstGeom prst="rect">
                <a:avLst/>
              </a:prstGeom>
              <a:blipFill rotWithShape="1">
                <a:blip r:embed="rId3"/>
                <a:stretch>
                  <a:fillRect l="-1667" t="-1967" b="-3177"/>
                </a:stretch>
              </a:blipFill>
              <a:effectLst>
                <a:glow>
                  <a:schemeClr val="accent1"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436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/>
          <a:lstStyle/>
          <a:p>
            <a:r>
              <a:rPr lang="cs-CZ" dirty="0"/>
              <a:t>Metodický list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97768" y="915978"/>
            <a:ext cx="8748464" cy="4278094"/>
          </a:xfrm>
          <a:prstGeom prst="rect">
            <a:avLst/>
          </a:prstGeom>
          <a:solidFill>
            <a:schemeClr val="bg1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cs-CZ" sz="1600" dirty="0"/>
              <a:t>Žákům dáme čtverečkované papíry.</a:t>
            </a:r>
          </a:p>
          <a:p>
            <a:endParaRPr lang="cs-CZ" sz="1600" dirty="0"/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 tabuli a současně na papíry kreslíme průběhy napětí a proudu na rezistoru.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Odečítáme hodnoty napětí a proudu v jednotlivých časech, zapisujeme do tabulky.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Vypočteme okamžité výkony, zapíšeme do tabulky.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Přeneseme okamžité výkony jako body do grafu, proložíme sinusovku.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Totéž pro cívku, případně kondenzátor.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 rezistoru je výkon stále kladný.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 cívce a kondenzátoru se střídá kladný a záporný výkon.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Vzájemně se kompenzují, celkový výkon je nulový.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Volíme 4 čtverečky na půlperiodu, 4 a 2 čtverečky na amplitudu.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Viz příklad tabule dále.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71762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4" y="1262333"/>
            <a:ext cx="9028571" cy="4333333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/>
          <a:lstStyle/>
          <a:p>
            <a:r>
              <a:rPr lang="cs-CZ" dirty="0"/>
              <a:t>Metodický list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15978"/>
            <a:ext cx="1619672" cy="338554"/>
          </a:xfrm>
          <a:prstGeom prst="rect">
            <a:avLst/>
          </a:prstGeom>
          <a:solidFill>
            <a:schemeClr val="bg1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cs-CZ" sz="1600" dirty="0"/>
              <a:t>Příklad tabule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616553" y="126206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Rezistor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915816" y="5013176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Výkony na rezistoru</a:t>
            </a:r>
            <a:r>
              <a:rPr lang="en-US" sz="1400" dirty="0"/>
              <a:t>   </a:t>
            </a:r>
            <a:r>
              <a:rPr lang="cs-CZ" sz="1400" dirty="0"/>
              <a:t>Výkony na cívce   </a:t>
            </a:r>
            <a:endParaRPr lang="en-US" sz="1400" dirty="0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3419872" y="4365104"/>
            <a:ext cx="936104" cy="648072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5148064" y="4365104"/>
            <a:ext cx="216024" cy="720080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7380312" y="13407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Cívka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912478" y="1525434"/>
            <a:ext cx="471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Q</a:t>
            </a:r>
            <a:r>
              <a:rPr lang="cs-CZ" baseline="-25000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29474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bg1"/>
            </a:glow>
          </a:effectLst>
        </p:spPr>
        <p:txBody>
          <a:bodyPr/>
          <a:lstStyle/>
          <a:p>
            <a:r>
              <a:rPr lang="cs-CZ" dirty="0"/>
              <a:t>Rezistor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3200" dirty="0"/>
              <a:t>Mezi napětím a proudem není žádné zpoždění.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54" y="1421411"/>
            <a:ext cx="6306692" cy="431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15008" y="5731526"/>
            <a:ext cx="892899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400" u="sng" dirty="0"/>
              <a:t>Výkon je stále kladný</a:t>
            </a:r>
            <a:r>
              <a:rPr lang="cs-CZ" sz="2400" dirty="0"/>
              <a:t>: </a:t>
            </a:r>
          </a:p>
          <a:p>
            <a:r>
              <a:rPr lang="cs-CZ" sz="2400" dirty="0"/>
              <a:t>Kladné napětí krát kladný proud, nebo záporné krát záporný.</a:t>
            </a:r>
          </a:p>
        </p:txBody>
      </p:sp>
    </p:spTree>
    <p:extLst>
      <p:ext uri="{BB962C8B-B14F-4D97-AF65-F5344CB8AC3E}">
        <p14:creationId xmlns:p14="http://schemas.microsoft.com/office/powerpoint/2010/main" val="405035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accent1"/>
            </a:glow>
          </a:effectLst>
        </p:spPr>
        <p:txBody>
          <a:bodyPr/>
          <a:lstStyle/>
          <a:p>
            <a:r>
              <a:rPr lang="cs-CZ" dirty="0"/>
              <a:t>Rezistor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584775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  <p:txBody>
          <a:bodyPr wrap="square">
            <a:spAutoFit/>
          </a:bodyPr>
          <a:lstStyle/>
          <a:p>
            <a:r>
              <a:rPr lang="cs-CZ" sz="3200" dirty="0"/>
              <a:t>Mezi napětím a proudem není žádné zpoždění.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54" y="1421411"/>
            <a:ext cx="6306692" cy="431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15008" y="5731526"/>
            <a:ext cx="8928992" cy="584775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  <p:txBody>
          <a:bodyPr wrap="square">
            <a:spAutoFit/>
          </a:bodyPr>
          <a:lstStyle/>
          <a:p>
            <a:r>
              <a:rPr lang="cs-CZ" sz="3200" u="sng" dirty="0"/>
              <a:t>Výkon je dán jednoduchým součinem P = U * I.</a:t>
            </a:r>
          </a:p>
        </p:txBody>
      </p:sp>
    </p:spTree>
    <p:extLst>
      <p:ext uri="{BB962C8B-B14F-4D97-AF65-F5344CB8AC3E}">
        <p14:creationId xmlns:p14="http://schemas.microsoft.com/office/powerpoint/2010/main" val="328699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accent1"/>
            </a:glow>
          </a:effectLst>
        </p:spPr>
        <p:txBody>
          <a:bodyPr/>
          <a:lstStyle/>
          <a:p>
            <a:r>
              <a:rPr lang="cs-CZ" dirty="0"/>
              <a:t>Rezistor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584775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  <p:txBody>
          <a:bodyPr wrap="square">
            <a:spAutoFit/>
          </a:bodyPr>
          <a:lstStyle/>
          <a:p>
            <a:r>
              <a:rPr lang="cs-CZ" sz="3200" dirty="0"/>
              <a:t>Mezi napětím a proudem není žádné zpoždění.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54" y="1421411"/>
            <a:ext cx="6306692" cy="431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07504" y="5731526"/>
            <a:ext cx="8928992" cy="830997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  <p:txBody>
          <a:bodyPr wrap="square">
            <a:spAutoFit/>
          </a:bodyPr>
          <a:lstStyle/>
          <a:p>
            <a:r>
              <a:rPr lang="cs-CZ" sz="2400" dirty="0"/>
              <a:t>Rezistor se střídavým proudem zahřeje. </a:t>
            </a:r>
          </a:p>
          <a:p>
            <a:r>
              <a:rPr lang="cs-CZ" sz="2400" u="sng" dirty="0"/>
              <a:t>Na rezistoru je jen činný výkon.</a:t>
            </a:r>
          </a:p>
        </p:txBody>
      </p:sp>
    </p:spTree>
    <p:extLst>
      <p:ext uri="{BB962C8B-B14F-4D97-AF65-F5344CB8AC3E}">
        <p14:creationId xmlns:p14="http://schemas.microsoft.com/office/powerpoint/2010/main" val="318184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accent1"/>
            </a:glow>
          </a:effectLst>
        </p:spPr>
        <p:txBody>
          <a:bodyPr/>
          <a:lstStyle/>
          <a:p>
            <a:r>
              <a:rPr lang="cs-CZ" dirty="0"/>
              <a:t>Rezistor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523220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  <p:txBody>
          <a:bodyPr wrap="square">
            <a:spAutoFit/>
          </a:bodyPr>
          <a:lstStyle/>
          <a:p>
            <a:r>
              <a:rPr lang="cs-CZ" sz="2800" b="1" dirty="0"/>
              <a:t>Výkon má dvojnásobný kmitočet </a:t>
            </a:r>
            <a:r>
              <a:rPr lang="cs-CZ" sz="2800" dirty="0"/>
              <a:t>než napětí a proud.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54" y="1421411"/>
            <a:ext cx="6306692" cy="431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07504" y="5731526"/>
            <a:ext cx="8928992" cy="830997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  <p:txBody>
          <a:bodyPr wrap="square">
            <a:spAutoFit/>
          </a:bodyPr>
          <a:lstStyle/>
          <a:p>
            <a:r>
              <a:rPr lang="cs-CZ" sz="2400" dirty="0"/>
              <a:t>Proto jej nemůžeme kreslit do jednoho fázorového diagramu s napětím a proudem.</a:t>
            </a:r>
          </a:p>
        </p:txBody>
      </p:sp>
    </p:spTree>
    <p:extLst>
      <p:ext uri="{BB962C8B-B14F-4D97-AF65-F5344CB8AC3E}">
        <p14:creationId xmlns:p14="http://schemas.microsoft.com/office/powerpoint/2010/main" val="257817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bg1"/>
            </a:glow>
          </a:effectLst>
        </p:spPr>
        <p:txBody>
          <a:bodyPr/>
          <a:lstStyle/>
          <a:p>
            <a:r>
              <a:rPr lang="cs-CZ" dirty="0"/>
              <a:t>Kondenzátor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3200" dirty="0"/>
              <a:t>Aby na kondenzátoru mohlo být nějaké napětí, musí se kondenzátor nejdříve nabít proudem.</a:t>
            </a:r>
          </a:p>
          <a:p>
            <a:endParaRPr lang="cs-CZ" sz="3200" dirty="0"/>
          </a:p>
          <a:p>
            <a:r>
              <a:rPr lang="cs-CZ" sz="3200" dirty="0"/>
              <a:t>Nejdříve do něj teče proud, až pak je na něm napětí.</a:t>
            </a:r>
          </a:p>
          <a:p>
            <a:endParaRPr lang="cs-CZ" sz="3200" dirty="0"/>
          </a:p>
          <a:p>
            <a:r>
              <a:rPr lang="cs-CZ" sz="3200" dirty="0"/>
              <a:t>Nejdříve proud, potom napětí.</a:t>
            </a:r>
          </a:p>
          <a:p>
            <a:endParaRPr lang="cs-CZ" sz="3200" dirty="0"/>
          </a:p>
          <a:p>
            <a:r>
              <a:rPr lang="cs-CZ" sz="3200" u="sng" dirty="0"/>
              <a:t>Napětí je na kondenzátoru zpožděné za proudem.</a:t>
            </a:r>
          </a:p>
          <a:p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65700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Trojúhelník výkonů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>
              <a:schemeClr val="accent1"/>
            </a:glow>
          </a:effectLst>
        </p:spPr>
        <p:txBody>
          <a:bodyPr/>
          <a:lstStyle/>
          <a:p>
            <a:r>
              <a:rPr lang="cs-CZ" dirty="0"/>
              <a:t>Kondenzátor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0" y="2132856"/>
            <a:ext cx="8914216" cy="247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0" y="915978"/>
            <a:ext cx="9144000" cy="553998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cs-CZ" sz="3000" dirty="0"/>
              <a:t>Napětí je na kondenzátoru zpožděné za proudem.</a:t>
            </a:r>
            <a:endParaRPr lang="cs-CZ" sz="3000" b="1" dirty="0"/>
          </a:p>
        </p:txBody>
      </p:sp>
      <p:sp>
        <p:nvSpPr>
          <p:cNvPr id="9" name="Obdélník 8"/>
          <p:cNvSpPr/>
          <p:nvPr/>
        </p:nvSpPr>
        <p:spPr>
          <a:xfrm>
            <a:off x="148023" y="4797152"/>
            <a:ext cx="8928992" cy="584775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  <p:txBody>
          <a:bodyPr wrap="square">
            <a:spAutoFit/>
          </a:bodyPr>
          <a:lstStyle/>
          <a:p>
            <a:pPr algn="r"/>
            <a:r>
              <a:rPr lang="cs-CZ" sz="3200" dirty="0"/>
              <a:t>Nejdříve proud, potom napětí.</a:t>
            </a:r>
          </a:p>
        </p:txBody>
      </p:sp>
      <p:cxnSp>
        <p:nvCxnSpPr>
          <p:cNvPr id="10" name="Přímá spojnice se šipkou 9"/>
          <p:cNvCxnSpPr>
            <a:cxnSpLocks/>
          </p:cNvCxnSpPr>
          <p:nvPr/>
        </p:nvCxnSpPr>
        <p:spPr>
          <a:xfrm flipV="1">
            <a:off x="6012160" y="2924944"/>
            <a:ext cx="288032" cy="2016224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cxnSpLocks/>
          </p:cNvCxnSpPr>
          <p:nvPr/>
        </p:nvCxnSpPr>
        <p:spPr>
          <a:xfrm flipH="1" flipV="1">
            <a:off x="7092280" y="2636912"/>
            <a:ext cx="1296144" cy="2304256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332D1A8-04B6-3C2D-875B-1EACAD898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129" y="2584141"/>
            <a:ext cx="224696" cy="1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20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12258</TotalTime>
  <Words>1644</Words>
  <Application>Microsoft Office PowerPoint</Application>
  <PresentationFormat>Předvádění na obrazovce (4:3)</PresentationFormat>
  <Paragraphs>436</Paragraphs>
  <Slides>36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 Math</vt:lpstr>
      <vt:lpstr>Lucida Sans Unicode</vt:lpstr>
      <vt:lpstr>Verdana</vt:lpstr>
      <vt:lpstr>Wingdings 2</vt:lpstr>
      <vt:lpstr>Wingdings 3</vt:lpstr>
      <vt:lpstr>Shluk</vt:lpstr>
      <vt:lpstr> </vt:lpstr>
      <vt:lpstr>Rezistor</vt:lpstr>
      <vt:lpstr>Rezistor</vt:lpstr>
      <vt:lpstr>Rezistor</vt:lpstr>
      <vt:lpstr>Rezistor</vt:lpstr>
      <vt:lpstr>Rezistor</vt:lpstr>
      <vt:lpstr>Rezistor</vt:lpstr>
      <vt:lpstr>Kondenzátor</vt:lpstr>
      <vt:lpstr>Kondenzátor</vt:lpstr>
      <vt:lpstr>Kondenzátor</vt:lpstr>
      <vt:lpstr>Kondenzátor</vt:lpstr>
      <vt:lpstr>Kondenzátor</vt:lpstr>
      <vt:lpstr>Cívka</vt:lpstr>
      <vt:lpstr>Cívka</vt:lpstr>
      <vt:lpstr>Cívka</vt:lpstr>
      <vt:lpstr>Cívka</vt:lpstr>
      <vt:lpstr>Cívka</vt:lpstr>
      <vt:lpstr>Cívka a rezistor sériově</vt:lpstr>
      <vt:lpstr>Cívka a rezistor sériově</vt:lpstr>
      <vt:lpstr>Cívka a rezistor sériově</vt:lpstr>
      <vt:lpstr>Cívka a rezistor paralelně</vt:lpstr>
      <vt:lpstr>Cívka a rezistor paralelně</vt:lpstr>
      <vt:lpstr>Kondenzátor a rezistor </vt:lpstr>
      <vt:lpstr>M2A 18/3/25</vt:lpstr>
      <vt:lpstr>Účiník</vt:lpstr>
      <vt:lpstr>Účiník</vt:lpstr>
      <vt:lpstr>Účiník</vt:lpstr>
      <vt:lpstr>Účiník</vt:lpstr>
      <vt:lpstr>Účiník</vt:lpstr>
      <vt:lpstr>Účiník</vt:lpstr>
      <vt:lpstr>Přehled výkonů</vt:lpstr>
      <vt:lpstr>Přehled výkonů</vt:lpstr>
      <vt:lpstr>Přehled výkonů</vt:lpstr>
      <vt:lpstr>Přehled výkonů</vt:lpstr>
      <vt:lpstr>Metodický list</vt:lpstr>
      <vt:lpstr>Metodický list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618</cp:revision>
  <cp:lastPrinted>2024-11-26T11:30:16Z</cp:lastPrinted>
  <dcterms:created xsi:type="dcterms:W3CDTF">2011-08-12T09:23:29Z</dcterms:created>
  <dcterms:modified xsi:type="dcterms:W3CDTF">2025-03-28T09:00:26Z</dcterms:modified>
</cp:coreProperties>
</file>