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0" r:id="rId2"/>
    <p:sldId id="316" r:id="rId3"/>
    <p:sldId id="326" r:id="rId4"/>
    <p:sldId id="332" r:id="rId5"/>
    <p:sldId id="333" r:id="rId6"/>
    <p:sldId id="334" r:id="rId7"/>
    <p:sldId id="317" r:id="rId8"/>
    <p:sldId id="33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328" r:id="rId19"/>
    <p:sldId id="329" r:id="rId20"/>
    <p:sldId id="330" r:id="rId21"/>
    <p:sldId id="331" r:id="rId22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60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25668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43561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484407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3D94-0E48-4FB2-CEB9-FC2B180D4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1E125FA-F565-06D3-631D-365D3908F2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7A67796-2AB0-7F4E-EB8B-D730555C6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D686EF-9B2F-9121-92D4-9A114F076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0DD714-B7E3-AE2E-3DF4-C2D32B94126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D81C9A-306A-C449-E45A-3AF59BDA7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48CCCADC-4A78-EB6B-F459-011F78D3F007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58169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9.11.2024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54zDdit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Měření činného výkonu</a:t>
            </a:r>
          </a:p>
          <a:p>
            <a:pPr algn="ctr"/>
            <a:endParaRPr lang="cs-CZ" sz="4400" b="1" dirty="0"/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/>
              <a:t>Napěťová cívka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pohyblivá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tenkým drátem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paralelně ke spotřebiči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měří napětí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2627784" y="2107991"/>
            <a:ext cx="1930492" cy="1753057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1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Napěťová cívka </a:t>
            </a:r>
          </a:p>
          <a:p>
            <a:r>
              <a:rPr lang="cs-CZ" sz="3600" dirty="0"/>
              <a:t>se</a:t>
            </a:r>
            <a:r>
              <a:rPr lang="cs-CZ" sz="3600" b="1" dirty="0"/>
              <a:t> </a:t>
            </a:r>
            <a:r>
              <a:rPr lang="cs-CZ" sz="3600" dirty="0"/>
              <a:t>pohybuje </a:t>
            </a:r>
          </a:p>
          <a:p>
            <a:r>
              <a:rPr lang="cs-CZ" sz="3600" dirty="0"/>
              <a:t>v magnetickém poli, které vytvoří </a:t>
            </a:r>
            <a:r>
              <a:rPr lang="cs-CZ" sz="3600" b="1" dirty="0"/>
              <a:t>proudová cívka.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2627784" y="2107991"/>
            <a:ext cx="1930492" cy="1753057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3347864" y="4221088"/>
            <a:ext cx="1210412" cy="144016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1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Neteče-li proud, </a:t>
            </a:r>
            <a:r>
              <a:rPr lang="cs-CZ" sz="3600" dirty="0"/>
              <a:t>proudová cívka nevytvoří magnetické pole, napěťová cívka se nepohne, </a:t>
            </a:r>
          </a:p>
          <a:p>
            <a:r>
              <a:rPr lang="cs-CZ" sz="3600" dirty="0"/>
              <a:t>ani kdyby na ní bylo napětí.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Není-li napětí, </a:t>
            </a:r>
            <a:r>
              <a:rPr lang="cs-CZ" sz="3600" dirty="0"/>
              <a:t>napěťová cívka se nepohne, </a:t>
            </a:r>
          </a:p>
          <a:p>
            <a:r>
              <a:rPr lang="cs-CZ" sz="3600" dirty="0"/>
              <a:t>ani kdyby proudovou cívkou tekl sebevětší proud.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8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Je-li nulové napětí nebo nulový proud, výchylka je nulová.</a:t>
            </a:r>
          </a:p>
          <a:p>
            <a:endParaRPr lang="cs-CZ" sz="3600" b="1" dirty="0"/>
          </a:p>
          <a:p>
            <a:r>
              <a:rPr lang="cs-CZ" sz="3600" b="1" u="sng" dirty="0"/>
              <a:t>Výchylka závisí na součinu napětí a proudu.</a:t>
            </a:r>
            <a:endParaRPr lang="cs-CZ" sz="3600" u="sng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Výchylka závisí na součinu </a:t>
            </a:r>
          </a:p>
          <a:p>
            <a:r>
              <a:rPr lang="cs-CZ" sz="3600" b="1" dirty="0"/>
              <a:t>	P = U * I</a:t>
            </a:r>
          </a:p>
          <a:p>
            <a:endParaRPr lang="cs-CZ" sz="3600" b="1" dirty="0"/>
          </a:p>
          <a:p>
            <a:r>
              <a:rPr lang="cs-CZ" sz="3600" b="1" u="sng" dirty="0"/>
              <a:t>Wattmetr měří součin napětí a proudu. Wattmetr měří výkon.</a:t>
            </a:r>
            <a:endParaRPr lang="cs-CZ" sz="3600" u="sng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0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Zapojení wattmetru</a:t>
            </a:r>
            <a:endParaRPr lang="cs-CZ" sz="3600" u="sng" dirty="0"/>
          </a:p>
        </p:txBody>
      </p:sp>
      <p:sp>
        <p:nvSpPr>
          <p:cNvPr id="10" name="Obdélník 9"/>
          <p:cNvSpPr/>
          <p:nvPr/>
        </p:nvSpPr>
        <p:spPr>
          <a:xfrm>
            <a:off x="259904" y="450912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u="sng" dirty="0"/>
              <a:t>Proudová cívka sériově,</a:t>
            </a:r>
          </a:p>
          <a:p>
            <a:pPr algn="ctr"/>
            <a:r>
              <a:rPr lang="cs-CZ" sz="3600" b="1" u="sng" dirty="0"/>
              <a:t>napěťová cívka paralelně.</a:t>
            </a:r>
            <a:endParaRPr lang="cs-CZ" sz="3600" u="sng" dirty="0"/>
          </a:p>
        </p:txBody>
      </p:sp>
      <p:pic>
        <p:nvPicPr>
          <p:cNvPr id="11" name="obrázek 8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15579"/>
            <a:ext cx="5619121" cy="22614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36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87742" y="1628800"/>
            <a:ext cx="33207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Wattmetr</a:t>
            </a:r>
          </a:p>
          <a:p>
            <a:endParaRPr lang="cs-CZ" b="1" dirty="0"/>
          </a:p>
          <a:p>
            <a:r>
              <a:rPr lang="cs-CZ" sz="3600" b="1" dirty="0"/>
              <a:t>   </a:t>
            </a:r>
            <a:r>
              <a:rPr lang="cs-CZ" sz="3600" dirty="0"/>
              <a:t>zapojujeme</a:t>
            </a:r>
          </a:p>
          <a:p>
            <a:r>
              <a:rPr lang="cs-CZ" sz="3600" dirty="0"/>
              <a:t>   podobně</a:t>
            </a:r>
          </a:p>
          <a:p>
            <a:r>
              <a:rPr lang="cs-CZ" sz="3600" dirty="0"/>
              <a:t>   jako</a:t>
            </a:r>
          </a:p>
          <a:p>
            <a:endParaRPr lang="cs-CZ" b="1" dirty="0"/>
          </a:p>
          <a:p>
            <a:r>
              <a:rPr lang="cs-CZ" sz="3600" b="1" dirty="0"/>
              <a:t>voltmetr a ampérmetr.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90" y="3745578"/>
            <a:ext cx="5675520" cy="263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8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58" y="1268760"/>
            <a:ext cx="5690384" cy="2290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15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1762938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a) </a:t>
            </a:r>
          </a:p>
          <a:p>
            <a:r>
              <a:rPr lang="cs-CZ" sz="3200" b="1" dirty="0"/>
              <a:t>Měříme napětí na zátěži (to je dobře), ale i na ampérmetru (to je špatně).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92" y="3789040"/>
            <a:ext cx="4606592" cy="2139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8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58" y="1772816"/>
            <a:ext cx="4618658" cy="18588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97359" y="1052736"/>
            <a:ext cx="9011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Obě metody způsobují chybu měření.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2431" y="1762938"/>
            <a:ext cx="2309329" cy="416543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25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8024" y="1762938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b) </a:t>
            </a:r>
          </a:p>
          <a:p>
            <a:r>
              <a:rPr lang="cs-CZ" sz="3200" b="1" dirty="0"/>
              <a:t>Měříme proud do zátěže (to je dobře), ale i do voltmetru </a:t>
            </a:r>
          </a:p>
          <a:p>
            <a:r>
              <a:rPr lang="cs-CZ" sz="3200" b="1" dirty="0"/>
              <a:t>(to je špatně).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92" y="3789040"/>
            <a:ext cx="4606592" cy="2139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8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58" y="1772816"/>
            <a:ext cx="4618658" cy="18588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97359" y="1052736"/>
            <a:ext cx="9011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Obě metody způsobují chybu měření.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06687" y="1762938"/>
            <a:ext cx="2309329" cy="416543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9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Elektrický výkon</a:t>
            </a:r>
            <a:r>
              <a:rPr lang="cs-CZ" sz="3600" u="sng" dirty="0"/>
              <a:t> je možno měřit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u="sng" dirty="0"/>
              <a:t>nepřímo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hodnotu výkonu vypočteme ze změřeného  napětí a proudu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u="sng" dirty="0"/>
              <a:t>přímo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hodnotu výkonu čteme přímo na stupnici wattmetru</a:t>
            </a:r>
          </a:p>
        </p:txBody>
      </p:sp>
    </p:spTree>
    <p:extLst>
      <p:ext uri="{BB962C8B-B14F-4D97-AF65-F5344CB8AC3E}">
        <p14:creationId xmlns:p14="http://schemas.microsoft.com/office/powerpoint/2010/main" val="284220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359" y="1052736"/>
            <a:ext cx="9011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Obě metody způsobují chybu měření.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92" y="3789040"/>
            <a:ext cx="4606592" cy="2139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8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58" y="1772816"/>
            <a:ext cx="4618658" cy="18588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4788024" y="292494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a) </a:t>
            </a:r>
          </a:p>
          <a:p>
            <a:r>
              <a:rPr lang="cs-CZ" sz="3200" b="1" dirty="0"/>
              <a:t>Hodí se pro velké napětí a malý proud.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359" y="1772816"/>
            <a:ext cx="2309328" cy="4155557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7359" y="1762938"/>
            <a:ext cx="2309329" cy="416543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45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359" y="1052736"/>
            <a:ext cx="9011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Obě metody způsobují chybu měření.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392" y="3789040"/>
            <a:ext cx="4606592" cy="21393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obrázek 8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58" y="1772816"/>
            <a:ext cx="4618658" cy="18588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4788024" y="2924944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b) </a:t>
            </a:r>
          </a:p>
          <a:p>
            <a:r>
              <a:rPr lang="cs-CZ" sz="3200" b="1" dirty="0"/>
              <a:t>Hodí se pro malé napětí a velký proud.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06688" y="1772816"/>
            <a:ext cx="2309328" cy="4155557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406687" y="1762938"/>
            <a:ext cx="2309329" cy="4165435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7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Nepřímé měření výkonu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995" y="1556792"/>
            <a:ext cx="5604442" cy="2602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259904" y="450912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Změříme napětí a proud,</a:t>
            </a:r>
            <a:endParaRPr lang="cs-CZ" sz="3600" u="sng" dirty="0"/>
          </a:p>
          <a:p>
            <a:r>
              <a:rPr lang="cs-CZ" sz="3600" b="1" u="sng" dirty="0"/>
              <a:t>vypočteme výkon:</a:t>
            </a:r>
          </a:p>
          <a:p>
            <a:pPr algn="ctr"/>
            <a:r>
              <a:rPr lang="cs-CZ" sz="3600" b="1" dirty="0"/>
              <a:t>                        </a:t>
            </a:r>
            <a:r>
              <a:rPr lang="cs-CZ" sz="3600" b="1" u="sng" dirty="0"/>
              <a:t>P = U * I</a:t>
            </a:r>
            <a:endParaRPr lang="cs-CZ" sz="3600" u="sng" dirty="0"/>
          </a:p>
        </p:txBody>
      </p:sp>
    </p:spTree>
    <p:extLst>
      <p:ext uri="{BB962C8B-B14F-4D97-AF65-F5344CB8AC3E}">
        <p14:creationId xmlns:p14="http://schemas.microsoft.com/office/powerpoint/2010/main" val="371894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Nepřímé měření výkonu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995" y="1556792"/>
            <a:ext cx="5604442" cy="2602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4509120"/>
            <a:ext cx="9188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Hodí se pro měření činného výkonu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u="sng" dirty="0"/>
              <a:t>ve stejnosměrných obvodech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u="sng" dirty="0"/>
              <a:t>ve střídavých jen pro odporovou zátěž</a:t>
            </a:r>
            <a:endParaRPr lang="cs-CZ" sz="3600" u="sng" dirty="0"/>
          </a:p>
        </p:txBody>
      </p:sp>
    </p:spTree>
    <p:extLst>
      <p:ext uri="{BB962C8B-B14F-4D97-AF65-F5344CB8AC3E}">
        <p14:creationId xmlns:p14="http://schemas.microsoft.com/office/powerpoint/2010/main" val="41154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Nepřímé měření výkonu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2995" y="1556792"/>
            <a:ext cx="5604442" cy="2602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4509120"/>
            <a:ext cx="9188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u="sng" dirty="0"/>
              <a:t>Ve střídavých obvodech při zátěži kapacitní a induktivní </a:t>
            </a:r>
          </a:p>
          <a:p>
            <a:pPr algn="ctr"/>
            <a:r>
              <a:rPr lang="cs-CZ" sz="3600" b="1" u="sng" dirty="0"/>
              <a:t>neměří  výkon činný, ale zdánlivý.</a:t>
            </a:r>
            <a:endParaRPr lang="cs-CZ" sz="3600" u="sng" dirty="0"/>
          </a:p>
        </p:txBody>
      </p:sp>
    </p:spTree>
    <p:extLst>
      <p:ext uri="{BB962C8B-B14F-4D97-AF65-F5344CB8AC3E}">
        <p14:creationId xmlns:p14="http://schemas.microsoft.com/office/powerpoint/2010/main" val="90397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280E91-6524-2CD4-4D48-851386401A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780109-D6BA-F78A-47B8-69B61A8CE0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649861-273D-30A9-173D-BB1EBCF403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D3F7C60-E801-B37B-083C-AC288EB3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5DA1E3-EBC5-3C3B-C378-82E229063B9B}"/>
              </a:ext>
            </a:extLst>
          </p:cNvPr>
          <p:cNvSpPr txBox="1"/>
          <p:nvPr/>
        </p:nvSpPr>
        <p:spPr>
          <a:xfrm>
            <a:off x="1691680" y="1628800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FF0000"/>
                </a:solidFill>
              </a:rPr>
              <a:t>M2A 5/3/25</a:t>
            </a:r>
          </a:p>
        </p:txBody>
      </p:sp>
    </p:spTree>
    <p:extLst>
      <p:ext uri="{BB962C8B-B14F-4D97-AF65-F5344CB8AC3E}">
        <p14:creationId xmlns:p14="http://schemas.microsoft.com/office/powerpoint/2010/main" val="52314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Elektrodynamická soustava</a:t>
            </a:r>
            <a:endParaRPr lang="cs-CZ" sz="3600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13695" y="5016551"/>
            <a:ext cx="202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/>
              <a:t>Neodborná demontáž</a:t>
            </a:r>
          </a:p>
        </p:txBody>
      </p:sp>
      <p:pic>
        <p:nvPicPr>
          <p:cNvPr id="7" name="Picture 1" descr="Hands holding a small device with wires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A89F9738-7118-2E7F-0AB9-9F9BFF605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37375"/>
            <a:ext cx="6840855" cy="4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48D6B-0D62-0F97-D7D9-6C7845E80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42F45692-FE1D-8C52-F276-BB73F083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0AE34C9-7254-EB27-3C84-224856511B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F7FD22F-FA5F-8D0F-8FF5-4B9B2A75DE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248174-DD8F-B911-87C5-510FC47778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C663208-E8BD-8639-9D61-CFE83862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86AE844-401D-3B3B-188C-18B4CD76A2A2}"/>
              </a:ext>
            </a:extLst>
          </p:cNvPr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u="sng" dirty="0"/>
              <a:t>Elektrodynamická soustava</a:t>
            </a:r>
            <a:endParaRPr lang="cs-CZ" sz="3600" u="sng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D136CE-EC9D-7812-7C66-FB788F36D672}"/>
              </a:ext>
            </a:extLst>
          </p:cNvPr>
          <p:cNvSpPr txBox="1"/>
          <p:nvPr/>
        </p:nvSpPr>
        <p:spPr>
          <a:xfrm>
            <a:off x="5076056" y="198884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/>
              <a:t>Dvě cívky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napěťová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proudová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78D5D40-13E8-850C-AB7C-C97D1330BF01}"/>
              </a:ext>
            </a:extLst>
          </p:cNvPr>
          <p:cNvCxnSpPr>
            <a:stCxn id="8" idx="1"/>
          </p:cNvCxnSpPr>
          <p:nvPr/>
        </p:nvCxnSpPr>
        <p:spPr>
          <a:xfrm flipH="1">
            <a:off x="2627784" y="2866003"/>
            <a:ext cx="2448272" cy="106705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3A28C5D-C56A-5B1D-039E-28CDA8AEA0D9}"/>
              </a:ext>
            </a:extLst>
          </p:cNvPr>
          <p:cNvCxnSpPr/>
          <p:nvPr/>
        </p:nvCxnSpPr>
        <p:spPr>
          <a:xfrm flipH="1">
            <a:off x="3347864" y="3407913"/>
            <a:ext cx="1800200" cy="88518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0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13" y="1688015"/>
            <a:ext cx="4084755" cy="454929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Měření činného výkonu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výkonu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Elektrodynamická soustava</a:t>
            </a:r>
            <a:endParaRPr lang="cs-CZ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170080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/>
              <a:t>Proudová cívka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nepohyblivá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tlustým drátem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v sérii se spotřebičem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u="sng" dirty="0"/>
              <a:t>měří proud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3347864" y="2107991"/>
            <a:ext cx="1210412" cy="225711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92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11039</TotalTime>
  <Words>821</Words>
  <Application>Microsoft Office PowerPoint</Application>
  <PresentationFormat>Předvádění na obrazovce (4:3)</PresentationFormat>
  <Paragraphs>244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Možnosti měření výkonu</vt:lpstr>
      <vt:lpstr>Nepřímé měření výkonu</vt:lpstr>
      <vt:lpstr>Nepřímé měření výkonu</vt:lpstr>
      <vt:lpstr>Nepřímé měření výkonu</vt:lpstr>
      <vt:lpstr> 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Přímé měření výkonu</vt:lpstr>
      <vt:lpstr>Metody</vt:lpstr>
      <vt:lpstr>Metody</vt:lpstr>
      <vt:lpstr>Metody</vt:lpstr>
      <vt:lpstr>Metody</vt:lpstr>
      <vt:lpstr>Metody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560</cp:revision>
  <cp:lastPrinted>2023-09-29T08:42:37Z</cp:lastPrinted>
  <dcterms:created xsi:type="dcterms:W3CDTF">2011-08-12T09:23:29Z</dcterms:created>
  <dcterms:modified xsi:type="dcterms:W3CDTF">2025-03-28T09:00:18Z</dcterms:modified>
</cp:coreProperties>
</file>