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90" r:id="rId2"/>
    <p:sldId id="319" r:id="rId3"/>
    <p:sldId id="324" r:id="rId4"/>
    <p:sldId id="323" r:id="rId5"/>
    <p:sldId id="326" r:id="rId6"/>
    <p:sldId id="327" r:id="rId7"/>
    <p:sldId id="328" r:id="rId8"/>
    <p:sldId id="325" r:id="rId9"/>
    <p:sldId id="349" r:id="rId10"/>
    <p:sldId id="329" r:id="rId11"/>
    <p:sldId id="330" r:id="rId12"/>
    <p:sldId id="331" r:id="rId13"/>
    <p:sldId id="332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21" r:id="rId22"/>
    <p:sldId id="341" r:id="rId23"/>
    <p:sldId id="342" r:id="rId24"/>
    <p:sldId id="345" r:id="rId25"/>
    <p:sldId id="347" r:id="rId26"/>
    <p:sldId id="346" r:id="rId27"/>
    <p:sldId id="348" r:id="rId28"/>
    <p:sldId id="343" r:id="rId29"/>
    <p:sldId id="350" r:id="rId30"/>
    <p:sldId id="344" r:id="rId31"/>
    <p:sldId id="351" r:id="rId32"/>
    <p:sldId id="352" r:id="rId33"/>
    <p:sldId id="333" r:id="rId34"/>
    <p:sldId id="354" r:id="rId35"/>
    <p:sldId id="353" r:id="rId36"/>
    <p:sldId id="316" r:id="rId37"/>
    <p:sldId id="317" r:id="rId38"/>
    <p:sldId id="318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FF00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60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14.04.2025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63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835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36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Elektrická měření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desmos.com/calculator/9pdze1hy2v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esmos.com/calculator/ewlywgof9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esmos.com/calculator/lrf4pagyq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esmos.com/calculator/axjr4ep9qq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lectronics-notes.com/articles/test-methods/oscilloscope/analogue-oscilloscope.ph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hyperphysics.phy-astr.gsu.edu/hbase/Electronic/oscope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e-najizdarne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dametrix.com/oscop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FqNTuD9C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060848"/>
            <a:ext cx="849694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Osciloskop</a:t>
            </a:r>
          </a:p>
          <a:p>
            <a:pPr algn="ctr"/>
            <a:r>
              <a:rPr lang="cs-CZ" sz="2800" b="1" dirty="0"/>
              <a:t>Ing. Jaroslav Bernkopf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Elektrony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můžeme</a:t>
            </a:r>
            <a:r>
              <a:rPr lang="en-US" sz="2000" dirty="0"/>
              <a:t> </a:t>
            </a:r>
            <a:r>
              <a:rPr lang="en-US" sz="2000" dirty="0" err="1"/>
              <a:t>představit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záporně</a:t>
            </a:r>
            <a:r>
              <a:rPr lang="en-US" sz="2000" dirty="0"/>
              <a:t> </a:t>
            </a:r>
            <a:r>
              <a:rPr lang="en-US" sz="2000" dirty="0" err="1"/>
              <a:t>nabité</a:t>
            </a:r>
            <a:r>
              <a:rPr lang="en-US" sz="2000" dirty="0"/>
              <a:t> </a:t>
            </a:r>
            <a:r>
              <a:rPr lang="en-US" sz="2000" dirty="0" err="1"/>
              <a:t>kuličky</a:t>
            </a:r>
            <a:r>
              <a:rPr lang="en-US" sz="2000" dirty="0"/>
              <a:t>. Proto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přitahovány</a:t>
            </a:r>
            <a:r>
              <a:rPr lang="en-US" sz="2000" dirty="0"/>
              <a:t> k </a:t>
            </a:r>
            <a:r>
              <a:rPr lang="en-US" sz="2000" dirty="0" err="1"/>
              <a:t>tělesům</a:t>
            </a:r>
            <a:r>
              <a:rPr lang="en-US" sz="2000" dirty="0"/>
              <a:t> </a:t>
            </a:r>
            <a:r>
              <a:rPr lang="en-US" sz="2000" dirty="0" err="1"/>
              <a:t>kladně</a:t>
            </a:r>
            <a:r>
              <a:rPr lang="en-US" sz="2000" dirty="0"/>
              <a:t> </a:t>
            </a:r>
            <a:r>
              <a:rPr lang="en-US" sz="2000" dirty="0" err="1"/>
              <a:t>nabitým</a:t>
            </a:r>
            <a:r>
              <a:rPr lang="en-US" sz="2000" dirty="0"/>
              <a:t>, </a:t>
            </a:r>
            <a:r>
              <a:rPr lang="en-US" sz="2000" dirty="0" err="1"/>
              <a:t>odpuzovány</a:t>
            </a:r>
            <a:r>
              <a:rPr lang="en-US" sz="2000" dirty="0"/>
              <a:t> od </a:t>
            </a:r>
            <a:r>
              <a:rPr lang="en-US" sz="2000" dirty="0" err="1"/>
              <a:t>záporně</a:t>
            </a:r>
            <a:r>
              <a:rPr lang="en-US" sz="2000" dirty="0"/>
              <a:t> </a:t>
            </a:r>
            <a:r>
              <a:rPr lang="en-US" sz="2000" dirty="0" err="1"/>
              <a:t>nabitých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1703573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Nechme</a:t>
            </a:r>
            <a:r>
              <a:rPr lang="en-US" sz="2000" dirty="0"/>
              <a:t> </a:t>
            </a:r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elektronů</a:t>
            </a:r>
            <a:r>
              <a:rPr lang="en-US" sz="2000" dirty="0"/>
              <a:t> </a:t>
            </a:r>
            <a:r>
              <a:rPr lang="en-US" sz="2000" dirty="0" err="1"/>
              <a:t>proletovat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dvěma</a:t>
            </a:r>
            <a:r>
              <a:rPr lang="en-US" sz="2000" dirty="0"/>
              <a:t> </a:t>
            </a:r>
            <a:r>
              <a:rPr lang="en-US" sz="2000" dirty="0" err="1"/>
              <a:t>destičkami</a:t>
            </a:r>
            <a:r>
              <a:rPr lang="en-US" sz="2000" dirty="0"/>
              <a:t>: </a:t>
            </a:r>
            <a:r>
              <a:rPr lang="cs-CZ" sz="2000" dirty="0">
                <a:solidFill>
                  <a:srgbClr val="0000FF"/>
                </a:solidFill>
              </a:rPr>
              <a:t>pravá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nabitá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záporně</a:t>
            </a:r>
            <a:r>
              <a:rPr lang="en-US" sz="2000" dirty="0"/>
              <a:t>, </a:t>
            </a:r>
            <a:r>
              <a:rPr lang="cs-CZ" sz="2000" dirty="0">
                <a:solidFill>
                  <a:srgbClr val="FF0000"/>
                </a:solidFill>
              </a:rPr>
              <a:t>levá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kladně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Kam</a:t>
            </a:r>
            <a:r>
              <a:rPr lang="en-US" sz="2000" dirty="0"/>
              <a:t> se proud </a:t>
            </a:r>
            <a:r>
              <a:rPr lang="en-US" sz="2000" dirty="0" err="1"/>
              <a:t>elektronů</a:t>
            </a:r>
            <a:r>
              <a:rPr lang="en-US" sz="2000" dirty="0"/>
              <a:t> </a:t>
            </a:r>
            <a:r>
              <a:rPr lang="en-US" sz="2000" dirty="0" err="1"/>
              <a:t>ohne</a:t>
            </a:r>
            <a:r>
              <a:rPr lang="en-US" sz="2000" dirty="0"/>
              <a:t>?</a:t>
            </a:r>
          </a:p>
          <a:p>
            <a:r>
              <a:rPr lang="cs-CZ" sz="2000" dirty="0"/>
              <a:t>Doleva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Tomu</a:t>
            </a:r>
            <a:r>
              <a:rPr lang="en-US" sz="2000" dirty="0"/>
              <a:t> v </a:t>
            </a:r>
            <a:r>
              <a:rPr lang="en-US" sz="2000" dirty="0" err="1"/>
              <a:t>osciloskopu</a:t>
            </a:r>
            <a:r>
              <a:rPr lang="en-US" sz="2000" dirty="0"/>
              <a:t> </a:t>
            </a:r>
            <a:r>
              <a:rPr lang="en-US" sz="2000" dirty="0" err="1"/>
              <a:t>říkáme</a:t>
            </a:r>
            <a:r>
              <a:rPr lang="en-US" sz="2000" dirty="0"/>
              <a:t> </a:t>
            </a:r>
            <a:r>
              <a:rPr lang="en-US" sz="2000" b="1" dirty="0" err="1"/>
              <a:t>horizontální</a:t>
            </a:r>
            <a:r>
              <a:rPr lang="en-US" sz="2000" b="1" dirty="0"/>
              <a:t> </a:t>
            </a:r>
            <a:r>
              <a:rPr lang="en-US" sz="2000" b="1" dirty="0" err="1"/>
              <a:t>vychylování</a:t>
            </a:r>
            <a:r>
              <a:rPr lang="en-US" sz="2000" dirty="0"/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16016" y="2963978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08104" y="2058928"/>
            <a:ext cx="441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00FF"/>
                </a:solidFill>
              </a:rPr>
              <a:t>-</a:t>
            </a:r>
            <a:endParaRPr lang="cs-CZ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5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Elektrony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můžeme</a:t>
            </a:r>
            <a:r>
              <a:rPr lang="en-US" sz="2000" dirty="0"/>
              <a:t> </a:t>
            </a:r>
            <a:r>
              <a:rPr lang="en-US" sz="2000" dirty="0" err="1"/>
              <a:t>představit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záporně</a:t>
            </a:r>
            <a:r>
              <a:rPr lang="en-US" sz="2000" dirty="0"/>
              <a:t> </a:t>
            </a:r>
            <a:r>
              <a:rPr lang="en-US" sz="2000" dirty="0" err="1"/>
              <a:t>nabité</a:t>
            </a:r>
            <a:r>
              <a:rPr lang="en-US" sz="2000" dirty="0"/>
              <a:t> </a:t>
            </a:r>
            <a:r>
              <a:rPr lang="en-US" sz="2000" dirty="0" err="1"/>
              <a:t>kuličky</a:t>
            </a:r>
            <a:r>
              <a:rPr lang="en-US" sz="2000" dirty="0"/>
              <a:t>. Proto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přitahovány</a:t>
            </a:r>
            <a:r>
              <a:rPr lang="en-US" sz="2000" dirty="0"/>
              <a:t> k </a:t>
            </a:r>
            <a:r>
              <a:rPr lang="en-US" sz="2000" dirty="0" err="1"/>
              <a:t>tělesům</a:t>
            </a:r>
            <a:r>
              <a:rPr lang="en-US" sz="2000" dirty="0"/>
              <a:t> </a:t>
            </a:r>
            <a:r>
              <a:rPr lang="en-US" sz="2000" dirty="0" err="1"/>
              <a:t>kladně</a:t>
            </a:r>
            <a:r>
              <a:rPr lang="en-US" sz="2000" dirty="0"/>
              <a:t> </a:t>
            </a:r>
            <a:r>
              <a:rPr lang="en-US" sz="2000" dirty="0" err="1"/>
              <a:t>nabitým</a:t>
            </a:r>
            <a:r>
              <a:rPr lang="en-US" sz="2000" dirty="0"/>
              <a:t>, </a:t>
            </a:r>
            <a:r>
              <a:rPr lang="en-US" sz="2000" dirty="0" err="1"/>
              <a:t>odpuzovány</a:t>
            </a:r>
            <a:r>
              <a:rPr lang="en-US" sz="2000" dirty="0"/>
              <a:t> od </a:t>
            </a:r>
            <a:r>
              <a:rPr lang="en-US" sz="2000" dirty="0" err="1"/>
              <a:t>záporně</a:t>
            </a:r>
            <a:r>
              <a:rPr lang="en-US" sz="2000" dirty="0"/>
              <a:t> </a:t>
            </a:r>
            <a:r>
              <a:rPr lang="en-US" sz="2000" dirty="0" err="1"/>
              <a:t>nabitých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1703573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Nechme</a:t>
            </a:r>
            <a:r>
              <a:rPr lang="en-US" sz="2000" dirty="0"/>
              <a:t> proud </a:t>
            </a:r>
            <a:r>
              <a:rPr lang="en-US" sz="2000" dirty="0" err="1"/>
              <a:t>elektronů</a:t>
            </a:r>
            <a:r>
              <a:rPr lang="en-US" sz="2000" dirty="0"/>
              <a:t> </a:t>
            </a:r>
            <a:r>
              <a:rPr lang="en-US" sz="2000" dirty="0" err="1"/>
              <a:t>proletovat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dvěma</a:t>
            </a:r>
            <a:r>
              <a:rPr lang="en-US" sz="2000" dirty="0"/>
              <a:t> </a:t>
            </a:r>
            <a:r>
              <a:rPr lang="en-US" sz="2000" dirty="0" err="1"/>
              <a:t>destičkami</a:t>
            </a:r>
            <a:r>
              <a:rPr lang="en-US" sz="2000" dirty="0"/>
              <a:t>: </a:t>
            </a:r>
            <a:r>
              <a:rPr lang="en-US" sz="2000" dirty="0" err="1">
                <a:solidFill>
                  <a:srgbClr val="0000FF"/>
                </a:solidFill>
              </a:rPr>
              <a:t>dolní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nabitá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záporně</a:t>
            </a:r>
            <a:r>
              <a:rPr lang="en-US" sz="2000" dirty="0"/>
              <a:t>, </a:t>
            </a:r>
            <a:r>
              <a:rPr lang="en-US" sz="2000" dirty="0" err="1">
                <a:solidFill>
                  <a:srgbClr val="FF0000"/>
                </a:solidFill>
              </a:rPr>
              <a:t>horní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kladně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Kam</a:t>
            </a:r>
            <a:r>
              <a:rPr lang="en-US" sz="2000" dirty="0"/>
              <a:t> se proud </a:t>
            </a:r>
            <a:r>
              <a:rPr lang="en-US" sz="2000" dirty="0" err="1"/>
              <a:t>elektronů</a:t>
            </a:r>
            <a:r>
              <a:rPr lang="en-US" sz="2000" dirty="0"/>
              <a:t> </a:t>
            </a:r>
            <a:r>
              <a:rPr lang="en-US" sz="2000" dirty="0" err="1"/>
              <a:t>ohne</a:t>
            </a:r>
            <a:r>
              <a:rPr lang="en-US" sz="2000" dirty="0"/>
              <a:t>?</a:t>
            </a:r>
          </a:p>
          <a:p>
            <a:r>
              <a:rPr lang="en-US" sz="2000" dirty="0" err="1"/>
              <a:t>Nahoru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Tomu</a:t>
            </a:r>
            <a:r>
              <a:rPr lang="en-US" sz="2000" dirty="0"/>
              <a:t> v </a:t>
            </a:r>
            <a:r>
              <a:rPr lang="en-US" sz="2000" dirty="0" err="1"/>
              <a:t>osciloskopu</a:t>
            </a:r>
            <a:r>
              <a:rPr lang="en-US" sz="2000" dirty="0"/>
              <a:t> </a:t>
            </a:r>
            <a:r>
              <a:rPr lang="en-US" sz="2000" dirty="0" err="1"/>
              <a:t>říkáme</a:t>
            </a:r>
            <a:r>
              <a:rPr lang="en-US" sz="2000" dirty="0"/>
              <a:t> </a:t>
            </a:r>
            <a:r>
              <a:rPr lang="en-US" sz="2000" b="1" dirty="0" err="1"/>
              <a:t>vertikální</a:t>
            </a:r>
            <a:r>
              <a:rPr lang="en-US" sz="2000" b="1" dirty="0"/>
              <a:t> </a:t>
            </a:r>
            <a:r>
              <a:rPr lang="en-US" sz="2000" b="1" dirty="0" err="1"/>
              <a:t>vychylování</a:t>
            </a:r>
            <a:r>
              <a:rPr lang="en-US" sz="2000" dirty="0"/>
              <a:t>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54880" y="2165237"/>
            <a:ext cx="648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+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283968" y="2492896"/>
            <a:ext cx="441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00FF"/>
                </a:solidFill>
              </a:rPr>
              <a:t>-</a:t>
            </a:r>
            <a:endParaRPr lang="cs-CZ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78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Signál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chceme</a:t>
            </a:r>
            <a:r>
              <a:rPr lang="en-US" sz="2000" dirty="0"/>
              <a:t> </a:t>
            </a:r>
            <a:r>
              <a:rPr lang="en-US" sz="2000" dirty="0" err="1"/>
              <a:t>zobrazit</a:t>
            </a:r>
            <a:r>
              <a:rPr lang="en-US" sz="2000" dirty="0"/>
              <a:t>, </a:t>
            </a:r>
            <a:r>
              <a:rPr lang="en-US" sz="2000" dirty="0" err="1"/>
              <a:t>přivedeme</a:t>
            </a:r>
            <a:r>
              <a:rPr lang="en-US" sz="2000" dirty="0"/>
              <a:t> na ty </a:t>
            </a:r>
            <a:r>
              <a:rPr lang="en-US" sz="2000" dirty="0" err="1"/>
              <a:t>destičky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vychylují</a:t>
            </a:r>
            <a:r>
              <a:rPr lang="en-US" sz="2000" dirty="0"/>
              <a:t> </a:t>
            </a:r>
            <a:r>
              <a:rPr lang="en-US" sz="2000" dirty="0" err="1"/>
              <a:t>vertikálně</a:t>
            </a:r>
            <a:r>
              <a:rPr lang="en-US" sz="2000" dirty="0"/>
              <a:t>.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pohybovat</a:t>
            </a:r>
            <a:r>
              <a:rPr lang="en-US" sz="2000" dirty="0"/>
              <a:t> </a:t>
            </a:r>
            <a:r>
              <a:rPr lang="en-US" sz="2000" dirty="0" err="1"/>
              <a:t>paprskem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 – </a:t>
            </a:r>
            <a:r>
              <a:rPr lang="en-US" sz="2000" dirty="0" err="1"/>
              <a:t>dolů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1703573"/>
            <a:ext cx="37444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Těmto</a:t>
            </a:r>
            <a:r>
              <a:rPr lang="en-US" sz="2000" dirty="0"/>
              <a:t> </a:t>
            </a:r>
            <a:r>
              <a:rPr lang="en-US" sz="2000" dirty="0" err="1"/>
              <a:t>destičkám</a:t>
            </a:r>
            <a:r>
              <a:rPr lang="en-US" sz="2000" dirty="0"/>
              <a:t> </a:t>
            </a:r>
            <a:r>
              <a:rPr lang="en-US" sz="2000" dirty="0" err="1"/>
              <a:t>říkáme</a:t>
            </a:r>
            <a:r>
              <a:rPr lang="en-US" sz="2000" dirty="0"/>
              <a:t> </a:t>
            </a:r>
            <a:r>
              <a:rPr lang="en-US" sz="2000" dirty="0" err="1"/>
              <a:t>vertikální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</a:t>
            </a:r>
            <a:r>
              <a:rPr lang="en-US" sz="2000" dirty="0" err="1"/>
              <a:t>vychylují</a:t>
            </a:r>
            <a:r>
              <a:rPr lang="en-US" sz="2000" dirty="0"/>
              <a:t> </a:t>
            </a:r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vertikálně</a:t>
            </a:r>
            <a:r>
              <a:rPr lang="en-US" sz="2000" dirty="0"/>
              <a:t>. </a:t>
            </a:r>
          </a:p>
          <a:p>
            <a:r>
              <a:rPr lang="en-US" sz="2000" i="1" dirty="0"/>
              <a:t>I </a:t>
            </a:r>
            <a:r>
              <a:rPr lang="en-US" sz="2000" i="1" dirty="0" err="1"/>
              <a:t>když</a:t>
            </a:r>
            <a:r>
              <a:rPr lang="en-US" sz="2000" i="1" dirty="0"/>
              <a:t>, </a:t>
            </a:r>
            <a:r>
              <a:rPr lang="en-US" sz="2000" i="1" dirty="0" err="1"/>
              <a:t>jak</a:t>
            </a:r>
            <a:r>
              <a:rPr lang="en-US" sz="2000" i="1" dirty="0"/>
              <a:t> </a:t>
            </a:r>
            <a:r>
              <a:rPr lang="en-US" sz="2000" i="1" dirty="0" err="1"/>
              <a:t>vidíme</a:t>
            </a:r>
            <a:r>
              <a:rPr lang="en-US" sz="2000" i="1" dirty="0"/>
              <a:t> z </a:t>
            </a:r>
            <a:r>
              <a:rPr lang="en-US" sz="2000" i="1" dirty="0" err="1"/>
              <a:t>obrázku</a:t>
            </a:r>
            <a:r>
              <a:rPr lang="en-US" sz="2000" i="1" dirty="0"/>
              <a:t>, </a:t>
            </a:r>
            <a:r>
              <a:rPr lang="en-US" sz="2000" i="1" dirty="0" err="1"/>
              <a:t>jsou</a:t>
            </a:r>
            <a:r>
              <a:rPr lang="en-US" sz="2000" i="1" dirty="0"/>
              <a:t> </a:t>
            </a:r>
            <a:r>
              <a:rPr lang="en-US" sz="2000" i="1" dirty="0" err="1"/>
              <a:t>vlastně</a:t>
            </a:r>
            <a:r>
              <a:rPr lang="en-US" sz="2000" i="1" dirty="0"/>
              <a:t> </a:t>
            </a:r>
            <a:r>
              <a:rPr lang="en-US" sz="2000" i="1" dirty="0" err="1"/>
              <a:t>umístěné</a:t>
            </a:r>
            <a:r>
              <a:rPr lang="en-US" sz="2000" i="1" dirty="0"/>
              <a:t> </a:t>
            </a:r>
            <a:r>
              <a:rPr lang="en-US" sz="2000" i="1" dirty="0" err="1"/>
              <a:t>vodorovně</a:t>
            </a:r>
            <a:r>
              <a:rPr lang="en-US" sz="2000" i="1" dirty="0"/>
              <a:t>.</a:t>
            </a:r>
          </a:p>
          <a:p>
            <a:endParaRPr lang="en-US" sz="2000" i="1" dirty="0"/>
          </a:p>
          <a:p>
            <a:r>
              <a:rPr lang="en-US" sz="2000" dirty="0"/>
              <a:t>Pro </a:t>
            </a:r>
            <a:r>
              <a:rPr lang="en-US" sz="2000" dirty="0" err="1"/>
              <a:t>účinné</a:t>
            </a:r>
            <a:r>
              <a:rPr lang="en-US" sz="2000" dirty="0"/>
              <a:t> </a:t>
            </a:r>
            <a:r>
              <a:rPr lang="en-US" sz="2000" dirty="0" err="1"/>
              <a:t>vychylování</a:t>
            </a:r>
            <a:r>
              <a:rPr lang="en-US" sz="2000" dirty="0"/>
              <a:t> je </a:t>
            </a:r>
            <a:r>
              <a:rPr lang="en-US" sz="2000" dirty="0" err="1"/>
              <a:t>zapotřebí</a:t>
            </a:r>
            <a:r>
              <a:rPr lang="en-US" sz="2000" dirty="0"/>
              <a:t> </a:t>
            </a:r>
            <a:r>
              <a:rPr lang="en-US" sz="2000" dirty="0" err="1"/>
              <a:t>velké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.</a:t>
            </a:r>
          </a:p>
          <a:p>
            <a:r>
              <a:rPr lang="en-US" sz="2000" dirty="0"/>
              <a:t>Proto </a:t>
            </a:r>
            <a:r>
              <a:rPr lang="en-US" sz="2000" dirty="0" err="1"/>
              <a:t>budeme</a:t>
            </a:r>
            <a:r>
              <a:rPr lang="en-US" sz="2000" dirty="0"/>
              <a:t> </a:t>
            </a:r>
            <a:r>
              <a:rPr lang="en-US" sz="2000" dirty="0" err="1"/>
              <a:t>muset</a:t>
            </a:r>
            <a:r>
              <a:rPr lang="en-US" sz="2000" dirty="0"/>
              <a:t> </a:t>
            </a:r>
            <a:r>
              <a:rPr lang="en-US" sz="2000" dirty="0" err="1"/>
              <a:t>zobrazovaný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předtím</a:t>
            </a:r>
            <a:r>
              <a:rPr lang="en-US" sz="2000" dirty="0"/>
              <a:t> </a:t>
            </a:r>
            <a:r>
              <a:rPr lang="en-US" sz="2000" dirty="0" err="1"/>
              <a:t>zesílit</a:t>
            </a:r>
            <a:r>
              <a:rPr lang="en-US" sz="2000" dirty="0"/>
              <a:t>. A </a:t>
            </a:r>
            <a:r>
              <a:rPr lang="en-US" sz="2000" dirty="0" err="1"/>
              <a:t>zařídit</a:t>
            </a:r>
            <a:r>
              <a:rPr lang="en-US" sz="2000" dirty="0"/>
              <a:t>, aby se na </a:t>
            </a:r>
            <a:r>
              <a:rPr lang="en-US" sz="2000" dirty="0" err="1"/>
              <a:t>destičky</a:t>
            </a:r>
            <a:r>
              <a:rPr lang="en-US" sz="2000" dirty="0"/>
              <a:t> </a:t>
            </a:r>
            <a:r>
              <a:rPr lang="en-US" sz="2000" dirty="0" err="1"/>
              <a:t>dostával</a:t>
            </a:r>
            <a:r>
              <a:rPr lang="en-US" sz="2000" dirty="0"/>
              <a:t> v </a:t>
            </a:r>
            <a:r>
              <a:rPr lang="en-US" sz="2000" dirty="0" err="1"/>
              <a:t>protifázi</a:t>
            </a:r>
            <a:r>
              <a:rPr lang="en-US" sz="2000" dirty="0"/>
              <a:t>: </a:t>
            </a:r>
            <a:r>
              <a:rPr lang="en-US" sz="2000" dirty="0" err="1"/>
              <a:t>když</a:t>
            </a:r>
            <a:r>
              <a:rPr lang="en-US" sz="2000" dirty="0"/>
              <a:t> na </a:t>
            </a:r>
            <a:r>
              <a:rPr lang="en-US" sz="2000" dirty="0" err="1"/>
              <a:t>jedné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</a:t>
            </a:r>
            <a:r>
              <a:rPr lang="en-US" sz="2000" dirty="0" err="1"/>
              <a:t>stoupá</a:t>
            </a:r>
            <a:r>
              <a:rPr lang="en-US" sz="2000" dirty="0"/>
              <a:t>, na </a:t>
            </a:r>
            <a:r>
              <a:rPr lang="en-US" sz="2000" dirty="0" err="1"/>
              <a:t>druhé</a:t>
            </a:r>
            <a:r>
              <a:rPr lang="en-US" sz="2000" dirty="0"/>
              <a:t> </a:t>
            </a:r>
            <a:r>
              <a:rPr lang="en-US" sz="2000" dirty="0" err="1"/>
              <a:t>klesá</a:t>
            </a:r>
            <a:r>
              <a:rPr lang="cs-CZ" sz="2000"/>
              <a:t>.</a:t>
            </a:r>
            <a:endParaRPr lang="en-US" sz="20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4572000" y="2708920"/>
            <a:ext cx="576064" cy="792088"/>
          </a:xfrm>
          <a:prstGeom prst="roundRect">
            <a:avLst/>
          </a:prstGeom>
          <a:noFill/>
          <a:ln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60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 ty </a:t>
            </a:r>
            <a:r>
              <a:rPr lang="en-US" sz="2000" dirty="0" err="1"/>
              <a:t>destičky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vychylují</a:t>
            </a:r>
            <a:r>
              <a:rPr lang="en-US" sz="2000" dirty="0"/>
              <a:t> </a:t>
            </a:r>
            <a:r>
              <a:rPr lang="en-US" sz="2000" dirty="0" err="1"/>
              <a:t>horizontálně</a:t>
            </a:r>
            <a:r>
              <a:rPr lang="en-US" sz="2000" dirty="0"/>
              <a:t>, </a:t>
            </a:r>
            <a:r>
              <a:rPr lang="en-US" sz="2000" dirty="0" err="1"/>
              <a:t>musíme</a:t>
            </a:r>
            <a:r>
              <a:rPr lang="en-US" sz="2000" dirty="0"/>
              <a:t> </a:t>
            </a:r>
            <a:r>
              <a:rPr lang="en-US" sz="2000" dirty="0" err="1"/>
              <a:t>přivést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pohybovat</a:t>
            </a:r>
            <a:r>
              <a:rPr lang="en-US" sz="2000" dirty="0"/>
              <a:t> </a:t>
            </a:r>
            <a:r>
              <a:rPr lang="en-US" sz="2000" dirty="0" err="1"/>
              <a:t>paprskem</a:t>
            </a:r>
            <a:r>
              <a:rPr lang="en-US" sz="2000" dirty="0"/>
              <a:t> </a:t>
            </a:r>
            <a:r>
              <a:rPr lang="en-US" sz="2000" dirty="0" err="1"/>
              <a:t>rovnoměrně</a:t>
            </a:r>
            <a:r>
              <a:rPr lang="en-US" sz="2000" dirty="0"/>
              <a:t> </a:t>
            </a:r>
            <a:r>
              <a:rPr lang="en-US" sz="2000" dirty="0" err="1"/>
              <a:t>zleva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/>
              <a:t>. A </a:t>
            </a:r>
            <a:r>
              <a:rPr lang="en-US" sz="2000" dirty="0" err="1"/>
              <a:t>zprava</a:t>
            </a:r>
            <a:r>
              <a:rPr lang="en-US" sz="2000" dirty="0"/>
              <a:t>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prudce</a:t>
            </a:r>
            <a:r>
              <a:rPr lang="en-US" sz="2000" dirty="0"/>
              <a:t> </a:t>
            </a:r>
            <a:r>
              <a:rPr lang="en-US" sz="2000" dirty="0" err="1"/>
              <a:t>zpátky</a:t>
            </a:r>
            <a:r>
              <a:rPr lang="en-US" sz="2000" dirty="0"/>
              <a:t> </a:t>
            </a:r>
            <a:r>
              <a:rPr lang="en-US" sz="2000" dirty="0" err="1"/>
              <a:t>doleva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</a:t>
            </a:r>
            <a:r>
              <a:rPr lang="en-US" sz="2000" dirty="0" err="1"/>
              <a:t>musíme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 </a:t>
            </a:r>
            <a:r>
              <a:rPr lang="en-US" sz="2000" dirty="0" err="1"/>
              <a:t>znovu</a:t>
            </a:r>
            <a:r>
              <a:rPr lang="en-US" sz="2000" dirty="0"/>
              <a:t> a </a:t>
            </a:r>
            <a:r>
              <a:rPr lang="en-US" sz="2000" dirty="0" err="1"/>
              <a:t>znovu</a:t>
            </a:r>
            <a:r>
              <a:rPr lang="en-US" sz="2000" dirty="0"/>
              <a:t>.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414" y="1916832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Těmto</a:t>
            </a:r>
            <a:r>
              <a:rPr lang="en-US" sz="2000" dirty="0"/>
              <a:t> </a:t>
            </a:r>
            <a:r>
              <a:rPr lang="en-US" sz="2000" dirty="0" err="1"/>
              <a:t>destičkám</a:t>
            </a:r>
            <a:r>
              <a:rPr lang="en-US" sz="2000" dirty="0"/>
              <a:t> </a:t>
            </a:r>
            <a:r>
              <a:rPr lang="en-US" sz="2000" dirty="0" err="1"/>
              <a:t>říkáme</a:t>
            </a:r>
            <a:r>
              <a:rPr lang="en-US" sz="2000" dirty="0"/>
              <a:t> </a:t>
            </a:r>
            <a:r>
              <a:rPr lang="en-US" sz="2000" dirty="0" err="1"/>
              <a:t>horizontální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</a:t>
            </a:r>
            <a:r>
              <a:rPr lang="en-US" sz="2000" dirty="0" err="1"/>
              <a:t>vychylují</a:t>
            </a:r>
            <a:r>
              <a:rPr lang="en-US" sz="2000" dirty="0"/>
              <a:t> </a:t>
            </a:r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horizontálně</a:t>
            </a:r>
            <a:r>
              <a:rPr lang="en-US" sz="2000" dirty="0"/>
              <a:t>. </a:t>
            </a:r>
          </a:p>
          <a:p>
            <a:r>
              <a:rPr lang="en-US" sz="2000" i="1" dirty="0"/>
              <a:t>I </a:t>
            </a:r>
            <a:r>
              <a:rPr lang="en-US" sz="2000" i="1" dirty="0" err="1"/>
              <a:t>když</a:t>
            </a:r>
            <a:r>
              <a:rPr lang="en-US" sz="2000" i="1" dirty="0"/>
              <a:t>, </a:t>
            </a:r>
            <a:r>
              <a:rPr lang="en-US" sz="2000" i="1" dirty="0" err="1"/>
              <a:t>jak</a:t>
            </a:r>
            <a:r>
              <a:rPr lang="en-US" sz="2000" i="1" dirty="0"/>
              <a:t> </a:t>
            </a:r>
            <a:r>
              <a:rPr lang="en-US" sz="2000" i="1" dirty="0" err="1"/>
              <a:t>vidíme</a:t>
            </a:r>
            <a:r>
              <a:rPr lang="en-US" sz="2000" i="1" dirty="0"/>
              <a:t> z </a:t>
            </a:r>
            <a:r>
              <a:rPr lang="en-US" sz="2000" i="1" dirty="0" err="1"/>
              <a:t>obrázku</a:t>
            </a:r>
            <a:r>
              <a:rPr lang="en-US" sz="2000" i="1" dirty="0"/>
              <a:t>, </a:t>
            </a:r>
            <a:r>
              <a:rPr lang="en-US" sz="2000" i="1" dirty="0" err="1"/>
              <a:t>jsou</a:t>
            </a:r>
            <a:r>
              <a:rPr lang="en-US" sz="2000" i="1" dirty="0"/>
              <a:t> </a:t>
            </a:r>
            <a:r>
              <a:rPr lang="en-US" sz="2000" i="1" dirty="0" err="1"/>
              <a:t>vlastně</a:t>
            </a:r>
            <a:r>
              <a:rPr lang="en-US" sz="2000" i="1" dirty="0"/>
              <a:t> </a:t>
            </a:r>
            <a:r>
              <a:rPr lang="en-US" sz="2000" i="1" dirty="0" err="1"/>
              <a:t>umístěné</a:t>
            </a:r>
            <a:r>
              <a:rPr lang="en-US" sz="2000" i="1" dirty="0"/>
              <a:t> </a:t>
            </a:r>
            <a:r>
              <a:rPr lang="en-US" sz="2000" i="1" dirty="0" err="1"/>
              <a:t>svisle</a:t>
            </a:r>
            <a:r>
              <a:rPr lang="en-US" sz="2000" i="1" dirty="0"/>
              <a:t>.</a:t>
            </a:r>
          </a:p>
          <a:p>
            <a:endParaRPr lang="en-US" sz="2000" i="1" dirty="0"/>
          </a:p>
          <a:p>
            <a:r>
              <a:rPr lang="en-US" sz="2000" dirty="0" err="1"/>
              <a:t>Jaký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vhodný</a:t>
            </a:r>
            <a:r>
              <a:rPr lang="en-US" sz="2000" dirty="0"/>
              <a:t> pro </a:t>
            </a:r>
            <a:r>
              <a:rPr lang="en-US" sz="2000" dirty="0" err="1"/>
              <a:t>pomalou</a:t>
            </a:r>
            <a:r>
              <a:rPr lang="en-US" sz="2000" dirty="0"/>
              <a:t> </a:t>
            </a:r>
            <a:r>
              <a:rPr lang="en-US" sz="2000" dirty="0" err="1"/>
              <a:t>rovnoměrnou</a:t>
            </a:r>
            <a:r>
              <a:rPr lang="en-US" sz="2000" dirty="0"/>
              <a:t> </a:t>
            </a:r>
            <a:r>
              <a:rPr lang="en-US" sz="2000" dirty="0" err="1"/>
              <a:t>cestu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/>
              <a:t>, </a:t>
            </a:r>
            <a:r>
              <a:rPr lang="en-US" sz="2000" dirty="0" err="1"/>
              <a:t>prudký</a:t>
            </a:r>
            <a:r>
              <a:rPr lang="en-US" sz="2000" dirty="0"/>
              <a:t> </a:t>
            </a:r>
            <a:r>
              <a:rPr lang="en-US" sz="2000" dirty="0" err="1"/>
              <a:t>návrat</a:t>
            </a:r>
            <a:r>
              <a:rPr lang="en-US" sz="2000" dirty="0"/>
              <a:t> </a:t>
            </a:r>
            <a:r>
              <a:rPr lang="en-US" sz="2000" dirty="0" err="1"/>
              <a:t>zpět</a:t>
            </a:r>
            <a:r>
              <a:rPr lang="en-US" sz="2000" dirty="0"/>
              <a:t> </a:t>
            </a:r>
            <a:r>
              <a:rPr lang="en-US" sz="2000" dirty="0" err="1"/>
              <a:t>doleva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 b="1" dirty="0" err="1"/>
              <a:t>Pilový</a:t>
            </a:r>
            <a:r>
              <a:rPr lang="en-US" sz="2000" b="1" dirty="0"/>
              <a:t> </a:t>
            </a:r>
            <a:r>
              <a:rPr lang="en-US" sz="2000" b="1" dirty="0" err="1"/>
              <a:t>signál</a:t>
            </a:r>
            <a:r>
              <a:rPr lang="en-US" sz="2000" b="1" dirty="0"/>
              <a:t>:</a:t>
            </a:r>
          </a:p>
        </p:txBody>
      </p:sp>
      <p:sp>
        <p:nvSpPr>
          <p:cNvPr id="11" name="Zaoblený obdélník 10"/>
          <p:cNvSpPr/>
          <p:nvPr/>
        </p:nvSpPr>
        <p:spPr>
          <a:xfrm rot="2512291">
            <a:off x="5096596" y="2825496"/>
            <a:ext cx="576064" cy="792088"/>
          </a:xfrm>
          <a:prstGeom prst="roundRect">
            <a:avLst/>
          </a:prstGeom>
          <a:noFill/>
          <a:ln cmpd="sng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" y="5733256"/>
            <a:ext cx="8899074" cy="3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9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Elektronový</a:t>
            </a:r>
            <a:r>
              <a:rPr lang="en-US" sz="2000" dirty="0"/>
              <a:t> </a:t>
            </a:r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rozsvítí</a:t>
            </a:r>
            <a:r>
              <a:rPr lang="en-US" sz="2000" dirty="0"/>
              <a:t> </a:t>
            </a:r>
            <a:r>
              <a:rPr lang="en-US" sz="2000" dirty="0" err="1"/>
              <a:t>luminofor</a:t>
            </a:r>
            <a:r>
              <a:rPr lang="en-US" sz="2000" dirty="0"/>
              <a:t> </a:t>
            </a:r>
            <a:r>
              <a:rPr lang="en-US" sz="2000" dirty="0" err="1"/>
              <a:t>jen</a:t>
            </a:r>
            <a:r>
              <a:rPr lang="en-US" sz="2000" dirty="0"/>
              <a:t> na </a:t>
            </a:r>
            <a:r>
              <a:rPr lang="en-US" sz="2000" dirty="0" err="1"/>
              <a:t>okamžik</a:t>
            </a:r>
            <a:r>
              <a:rPr lang="en-US" sz="2000" dirty="0"/>
              <a:t>. Proto </a:t>
            </a:r>
            <a:r>
              <a:rPr lang="en-US" sz="2000" dirty="0" err="1"/>
              <a:t>nestačí</a:t>
            </a:r>
            <a:r>
              <a:rPr lang="en-US" sz="2000" dirty="0"/>
              <a:t> </a:t>
            </a:r>
            <a:r>
              <a:rPr lang="en-US" sz="2000" dirty="0" err="1"/>
              <a:t>nakreslit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jen</a:t>
            </a:r>
            <a:r>
              <a:rPr lang="en-US" sz="2000" dirty="0"/>
              <a:t> </a:t>
            </a:r>
            <a:r>
              <a:rPr lang="en-US" sz="2000" dirty="0" err="1"/>
              <a:t>jednou</a:t>
            </a:r>
            <a:r>
              <a:rPr lang="en-US" sz="2000" dirty="0"/>
              <a:t>. </a:t>
            </a:r>
            <a:r>
              <a:rPr lang="en-US" sz="2000" dirty="0" err="1"/>
              <a:t>Obrázek</a:t>
            </a:r>
            <a:r>
              <a:rPr lang="en-US" sz="2000" dirty="0"/>
              <a:t> by </a:t>
            </a:r>
            <a:r>
              <a:rPr lang="en-US" sz="2000" dirty="0" err="1"/>
              <a:t>hned</a:t>
            </a:r>
            <a:r>
              <a:rPr lang="en-US" sz="2000" dirty="0"/>
              <a:t> </a:t>
            </a:r>
            <a:r>
              <a:rPr lang="en-US" sz="2000" dirty="0" err="1"/>
              <a:t>zhasnul</a:t>
            </a:r>
            <a:r>
              <a:rPr lang="en-US" sz="2000" dirty="0"/>
              <a:t>. </a:t>
            </a:r>
            <a:endParaRPr lang="en-US" sz="20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414" y="1916832"/>
            <a:ext cx="3744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Je </a:t>
            </a:r>
            <a:r>
              <a:rPr lang="en-US" sz="2000" dirty="0" err="1"/>
              <a:t>nutné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 </a:t>
            </a:r>
            <a:r>
              <a:rPr lang="en-US" sz="2000" dirty="0" err="1"/>
              <a:t>znovu</a:t>
            </a:r>
            <a:r>
              <a:rPr lang="en-US" sz="2000" dirty="0"/>
              <a:t> a </a:t>
            </a:r>
            <a:r>
              <a:rPr lang="en-US" sz="2000" dirty="0" err="1"/>
              <a:t>znovu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Pomalu</a:t>
            </a:r>
            <a:r>
              <a:rPr lang="en-US" sz="2000" dirty="0"/>
              <a:t> </a:t>
            </a:r>
            <a:r>
              <a:rPr lang="en-US" sz="2000" dirty="0" err="1"/>
              <a:t>zleva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/>
              <a:t> a </a:t>
            </a:r>
            <a:r>
              <a:rPr lang="en-US" sz="2000" dirty="0" err="1"/>
              <a:t>prudce</a:t>
            </a:r>
            <a:r>
              <a:rPr lang="en-US" sz="2000" dirty="0"/>
              <a:t> </a:t>
            </a:r>
            <a:r>
              <a:rPr lang="en-US" sz="2000" dirty="0" err="1"/>
              <a:t>zpátky</a:t>
            </a:r>
            <a:r>
              <a:rPr lang="en-US" sz="2000" dirty="0"/>
              <a:t>. 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znovu</a:t>
            </a:r>
            <a:r>
              <a:rPr lang="en-US" sz="2000" dirty="0"/>
              <a:t>. </a:t>
            </a:r>
          </a:p>
          <a:p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rychle</a:t>
            </a:r>
            <a:r>
              <a:rPr lang="en-US" sz="2000" dirty="0"/>
              <a:t>, aby </a:t>
            </a:r>
            <a:r>
              <a:rPr lang="en-US" sz="2000" dirty="0" err="1"/>
              <a:t>oko</a:t>
            </a:r>
            <a:r>
              <a:rPr lang="en-US" sz="2000" dirty="0"/>
              <a:t> </a:t>
            </a:r>
            <a:r>
              <a:rPr lang="en-US" sz="2000" dirty="0" err="1"/>
              <a:t>nepostřehlo</a:t>
            </a:r>
            <a:r>
              <a:rPr lang="en-US" sz="2000" dirty="0"/>
              <a:t> </a:t>
            </a:r>
            <a:r>
              <a:rPr lang="en-US" sz="2000" dirty="0" err="1"/>
              <a:t>blikání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Každý</a:t>
            </a:r>
            <a:r>
              <a:rPr lang="en-US" sz="2000" dirty="0"/>
              <a:t> </a:t>
            </a: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běh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 </a:t>
            </a:r>
            <a:r>
              <a:rPr lang="en-US" sz="2000" dirty="0" err="1"/>
              <a:t>obrázek</a:t>
            </a:r>
            <a:r>
              <a:rPr lang="en-US" sz="2000" dirty="0"/>
              <a:t> do </a:t>
            </a:r>
            <a:r>
              <a:rPr lang="en-US" sz="2000" dirty="0" err="1"/>
              <a:t>stejného</a:t>
            </a:r>
            <a:r>
              <a:rPr lang="en-US" sz="2000" dirty="0"/>
              <a:t> </a:t>
            </a:r>
            <a:r>
              <a:rPr lang="en-US" sz="2000" dirty="0" err="1"/>
              <a:t>místa</a:t>
            </a:r>
            <a:r>
              <a:rPr lang="en-US" sz="2000" dirty="0"/>
              <a:t> </a:t>
            </a: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byl</a:t>
            </a:r>
            <a:r>
              <a:rPr lang="en-US" sz="2000" dirty="0"/>
              <a:t> </a:t>
            </a:r>
            <a:r>
              <a:rPr lang="en-US" sz="2000" dirty="0" err="1"/>
              <a:t>předchozí</a:t>
            </a:r>
            <a:r>
              <a:rPr lang="en-US" sz="20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" y="5733256"/>
            <a:ext cx="8899074" cy="39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8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Tady</a:t>
            </a:r>
            <a:r>
              <a:rPr lang="en-US" sz="2000" dirty="0"/>
              <a:t> se to </a:t>
            </a:r>
            <a:r>
              <a:rPr lang="en-US" sz="2000" dirty="0" err="1"/>
              <a:t>nepovedlo</a:t>
            </a:r>
            <a:r>
              <a:rPr lang="en-US" sz="2000" dirty="0"/>
              <a:t>. </a:t>
            </a:r>
            <a:r>
              <a:rPr lang="en-US" sz="2000" dirty="0" err="1"/>
              <a:t>Každý</a:t>
            </a:r>
            <a:r>
              <a:rPr lang="en-US" sz="2000" dirty="0"/>
              <a:t> </a:t>
            </a:r>
            <a:r>
              <a:rPr lang="en-US" sz="2000" dirty="0" err="1"/>
              <a:t>další</a:t>
            </a:r>
            <a:r>
              <a:rPr lang="en-US" sz="2000" dirty="0"/>
              <a:t> </a:t>
            </a:r>
            <a:r>
              <a:rPr lang="en-US" sz="2000" dirty="0" err="1"/>
              <a:t>obrázek</a:t>
            </a:r>
            <a:r>
              <a:rPr lang="en-US" sz="2000" dirty="0"/>
              <a:t> se </a:t>
            </a:r>
            <a:r>
              <a:rPr lang="en-US" sz="2000" dirty="0" err="1"/>
              <a:t>kreslí</a:t>
            </a:r>
            <a:r>
              <a:rPr lang="en-US" sz="2000" dirty="0"/>
              <a:t> </a:t>
            </a:r>
            <a:r>
              <a:rPr lang="en-US" sz="2000" dirty="0" err="1"/>
              <a:t>jinam</a:t>
            </a:r>
            <a:r>
              <a:rPr lang="en-US" sz="2000" dirty="0"/>
              <a:t>.</a:t>
            </a:r>
          </a:p>
          <a:p>
            <a:r>
              <a:rPr lang="en-US" sz="2000" dirty="0"/>
              <a:t>Je </a:t>
            </a:r>
            <a:r>
              <a:rPr lang="en-US" sz="2000" dirty="0" err="1"/>
              <a:t>špatná</a:t>
            </a:r>
            <a:r>
              <a:rPr lang="en-US" sz="2000" dirty="0"/>
              <a:t> </a:t>
            </a:r>
            <a:r>
              <a:rPr lang="en-US" sz="2000" b="1" dirty="0" err="1"/>
              <a:t>synchronizace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návratu</a:t>
            </a:r>
            <a:r>
              <a:rPr lang="en-US" sz="2000" dirty="0"/>
              <a:t> </a:t>
            </a:r>
            <a:r>
              <a:rPr lang="en-US" sz="2000" dirty="0" err="1"/>
              <a:t>zprava</a:t>
            </a:r>
            <a:r>
              <a:rPr lang="en-US" sz="2000" dirty="0"/>
              <a:t> </a:t>
            </a:r>
            <a:r>
              <a:rPr lang="en-US" sz="2000" dirty="0" err="1"/>
              <a:t>doleva</a:t>
            </a:r>
            <a:r>
              <a:rPr lang="en-US" sz="2000" dirty="0"/>
              <a:t> </a:t>
            </a:r>
            <a:r>
              <a:rPr lang="en-US" sz="2000" dirty="0" err="1"/>
              <a:t>nemůže</a:t>
            </a:r>
            <a:r>
              <a:rPr lang="en-US" sz="2000" dirty="0"/>
              <a:t> </a:t>
            </a:r>
            <a:r>
              <a:rPr lang="en-US" sz="2000" dirty="0" err="1"/>
              <a:t>bezhlavě</a:t>
            </a:r>
            <a:r>
              <a:rPr lang="en-US" sz="2000" dirty="0"/>
              <a:t> </a:t>
            </a:r>
            <a:r>
              <a:rPr lang="en-US" sz="2000" dirty="0" err="1"/>
              <a:t>hned</a:t>
            </a:r>
            <a:r>
              <a:rPr lang="en-US" sz="2000" dirty="0"/>
              <a:t> </a:t>
            </a:r>
            <a:r>
              <a:rPr lang="en-US" sz="2000" dirty="0" err="1"/>
              <a:t>vyrazit</a:t>
            </a:r>
            <a:r>
              <a:rPr lang="en-US" sz="2000" dirty="0"/>
              <a:t> a </a:t>
            </a:r>
            <a:r>
              <a:rPr lang="en-US" sz="2000" dirty="0" err="1"/>
              <a:t>kreslit</a:t>
            </a:r>
            <a:r>
              <a:rPr lang="en-US" sz="2000" dirty="0"/>
              <a:t>, </a:t>
            </a:r>
            <a:r>
              <a:rPr lang="en-US" sz="2000" dirty="0" err="1"/>
              <a:t>jako</a:t>
            </a:r>
            <a:r>
              <a:rPr lang="en-US" sz="2000" dirty="0"/>
              <a:t> to </a:t>
            </a:r>
            <a:r>
              <a:rPr lang="en-US" sz="2000" dirty="0" err="1"/>
              <a:t>dělá</a:t>
            </a:r>
            <a:r>
              <a:rPr lang="en-US" sz="2000" dirty="0"/>
              <a:t> </a:t>
            </a:r>
            <a:r>
              <a:rPr lang="en-US" sz="2000" dirty="0" err="1"/>
              <a:t>tady</a:t>
            </a:r>
            <a:r>
              <a:rPr lang="en-US" sz="2000" dirty="0"/>
              <a:t>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07504" y="2515545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počkat</a:t>
            </a:r>
            <a:r>
              <a:rPr lang="en-US" sz="2000" dirty="0"/>
              <a:t> na </a:t>
            </a:r>
            <a:r>
              <a:rPr lang="en-US" sz="2000" dirty="0" err="1"/>
              <a:t>vhodný</a:t>
            </a:r>
            <a:r>
              <a:rPr lang="en-US" sz="2000" dirty="0"/>
              <a:t> </a:t>
            </a:r>
            <a:r>
              <a:rPr lang="en-US" sz="2000" dirty="0" err="1"/>
              <a:t>okamžik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Osciloskop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počkat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procházet</a:t>
            </a:r>
            <a:r>
              <a:rPr lang="en-US" sz="2000" dirty="0"/>
              <a:t>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stejným</a:t>
            </a:r>
            <a:r>
              <a:rPr lang="en-US" sz="2000" dirty="0"/>
              <a:t> </a:t>
            </a:r>
            <a:r>
              <a:rPr lang="en-US" sz="2000" dirty="0" err="1"/>
              <a:t>místem</a:t>
            </a:r>
            <a:r>
              <a:rPr lang="en-US" sz="2000" dirty="0"/>
              <a:t>,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protínat</a:t>
            </a:r>
            <a:r>
              <a:rPr lang="en-US" sz="2000" dirty="0"/>
              <a:t> </a:t>
            </a:r>
            <a:r>
              <a:rPr lang="en-US" sz="2000" dirty="0" err="1"/>
              <a:t>nulu</a:t>
            </a:r>
            <a:r>
              <a:rPr lang="en-US" sz="2000" dirty="0"/>
              <a:t>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začít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17830" b="18320"/>
          <a:stretch/>
        </p:blipFill>
        <p:spPr>
          <a:xfrm>
            <a:off x="3995936" y="2564904"/>
            <a:ext cx="502208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81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počkat</a:t>
            </a:r>
            <a:r>
              <a:rPr lang="en-US" sz="2000" dirty="0"/>
              <a:t> na </a:t>
            </a:r>
            <a:r>
              <a:rPr lang="en-US" sz="2000" dirty="0" err="1"/>
              <a:t>vhodný</a:t>
            </a:r>
            <a:r>
              <a:rPr lang="en-US" sz="2000" dirty="0"/>
              <a:t> </a:t>
            </a:r>
            <a:r>
              <a:rPr lang="en-US" sz="2000" dirty="0" err="1"/>
              <a:t>okamžik</a:t>
            </a:r>
            <a:r>
              <a:rPr lang="en-US" sz="2000" dirty="0"/>
              <a:t>.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svůj</a:t>
            </a:r>
            <a:r>
              <a:rPr lang="en-US" sz="2000" dirty="0"/>
              <a:t> </a:t>
            </a:r>
            <a:r>
              <a:rPr lang="en-US" sz="2000" dirty="0" err="1"/>
              <a:t>běh</a:t>
            </a:r>
            <a:r>
              <a:rPr lang="en-US" sz="2000" dirty="0"/>
              <a:t> </a:t>
            </a:r>
            <a:r>
              <a:rPr lang="en-US" sz="2000" b="1" dirty="0" err="1"/>
              <a:t>synchronizovat</a:t>
            </a:r>
            <a:r>
              <a:rPr lang="en-US" sz="2000" dirty="0"/>
              <a:t> s </a:t>
            </a:r>
            <a:r>
              <a:rPr lang="en-US" sz="2000" dirty="0" err="1"/>
              <a:t>během</a:t>
            </a:r>
            <a:r>
              <a:rPr lang="en-US" sz="2000" dirty="0"/>
              <a:t> </a:t>
            </a:r>
            <a:r>
              <a:rPr lang="en-US" sz="2000" dirty="0" err="1"/>
              <a:t>signálu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63542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Osciloskop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/>
              <a:t>počkat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procházet</a:t>
            </a:r>
            <a:r>
              <a:rPr lang="en-US" sz="2000" dirty="0"/>
              <a:t> </a:t>
            </a:r>
            <a:r>
              <a:rPr lang="en-US" sz="2000" dirty="0" err="1"/>
              <a:t>stejným</a:t>
            </a:r>
            <a:r>
              <a:rPr lang="en-US" sz="2000" dirty="0"/>
              <a:t> </a:t>
            </a:r>
            <a:r>
              <a:rPr lang="en-US" sz="2000" dirty="0" err="1"/>
              <a:t>místem</a:t>
            </a:r>
            <a:r>
              <a:rPr lang="en-US" sz="2000" dirty="0"/>
              <a:t>, </a:t>
            </a:r>
            <a:r>
              <a:rPr lang="en-US" sz="2000" dirty="0" err="1"/>
              <a:t>třeba</a:t>
            </a:r>
            <a:r>
              <a:rPr lang="en-US" sz="2000" dirty="0"/>
              <a:t> </a:t>
            </a:r>
            <a:r>
              <a:rPr lang="en-US" sz="2000" dirty="0" err="1"/>
              <a:t>protínat</a:t>
            </a:r>
            <a:r>
              <a:rPr lang="en-US" sz="2000" dirty="0"/>
              <a:t> </a:t>
            </a:r>
            <a:r>
              <a:rPr lang="en-US" sz="2000" dirty="0" err="1"/>
              <a:t>nulu</a:t>
            </a:r>
            <a:r>
              <a:rPr lang="en-US" sz="2000" dirty="0"/>
              <a:t>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začít</a:t>
            </a:r>
            <a:r>
              <a:rPr lang="en-US" sz="2000" dirty="0"/>
              <a:t> </a:t>
            </a:r>
            <a:r>
              <a:rPr lang="en-US" sz="2000" dirty="0" err="1"/>
              <a:t>znovu</a:t>
            </a:r>
            <a:r>
              <a:rPr lang="en-US" sz="2000" dirty="0"/>
              <a:t> </a:t>
            </a:r>
            <a:r>
              <a:rPr lang="en-US" sz="2000" dirty="0" err="1"/>
              <a:t>kreslit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Tady</a:t>
            </a:r>
            <a:r>
              <a:rPr lang="en-US" sz="2000" dirty="0"/>
              <a:t> se to </a:t>
            </a:r>
            <a:r>
              <a:rPr lang="en-US" sz="2000" dirty="0" err="1"/>
              <a:t>daří</a:t>
            </a:r>
            <a:r>
              <a:rPr lang="en-US" sz="2000" dirty="0"/>
              <a:t>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340" y="1703997"/>
            <a:ext cx="5313537" cy="3794259"/>
          </a:xfrm>
          <a:prstGeom prst="rect">
            <a:avLst/>
          </a:prstGeom>
        </p:spPr>
      </p:pic>
      <p:cxnSp>
        <p:nvCxnSpPr>
          <p:cNvPr id="12" name="Přímá spojnice se šipkou 11"/>
          <p:cNvCxnSpPr/>
          <p:nvPr/>
        </p:nvCxnSpPr>
        <p:spPr>
          <a:xfrm>
            <a:off x="1835696" y="2996952"/>
            <a:ext cx="1800200" cy="576064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20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Ovládací</a:t>
            </a:r>
            <a:r>
              <a:rPr lang="en-US" sz="2000" b="1" dirty="0"/>
              <a:t> </a:t>
            </a:r>
            <a:r>
              <a:rPr lang="en-US" sz="2000" b="1" dirty="0" err="1"/>
              <a:t>prvek</a:t>
            </a:r>
            <a:r>
              <a:rPr lang="en-US" sz="2000" b="1" dirty="0"/>
              <a:t> </a:t>
            </a:r>
            <a:r>
              <a:rPr lang="en-US" sz="2000" b="1" dirty="0" err="1"/>
              <a:t>synchronizace</a:t>
            </a:r>
            <a:r>
              <a:rPr lang="en-US" sz="2000" dirty="0"/>
              <a:t> se </a:t>
            </a:r>
            <a:r>
              <a:rPr lang="en-US" sz="2000" dirty="0" err="1"/>
              <a:t>obvykle</a:t>
            </a:r>
            <a:r>
              <a:rPr lang="en-US" sz="2000" dirty="0"/>
              <a:t> </a:t>
            </a:r>
            <a:r>
              <a:rPr lang="en-US" sz="2000" dirty="0" err="1"/>
              <a:t>jmenuje</a:t>
            </a:r>
            <a:r>
              <a:rPr lang="en-US" sz="2000" dirty="0"/>
              <a:t> "</a:t>
            </a:r>
            <a:r>
              <a:rPr lang="en-US" sz="2000" b="1" dirty="0"/>
              <a:t>Level</a:t>
            </a:r>
            <a:r>
              <a:rPr lang="en-US" sz="2000" dirty="0"/>
              <a:t>", </a:t>
            </a:r>
            <a:r>
              <a:rPr lang="en-US" sz="2000" dirty="0" err="1"/>
              <a:t>česky</a:t>
            </a:r>
            <a:r>
              <a:rPr lang="en-US" sz="2000" dirty="0"/>
              <a:t> "</a:t>
            </a:r>
            <a:r>
              <a:rPr lang="en-US" sz="2000" b="1" dirty="0" err="1"/>
              <a:t>Úroveň</a:t>
            </a:r>
            <a:r>
              <a:rPr lang="en-US" sz="2000" dirty="0"/>
              <a:t>".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635422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Zde</a:t>
            </a:r>
            <a:r>
              <a:rPr lang="en-US" sz="2000" dirty="0"/>
              <a:t> </a:t>
            </a:r>
            <a:r>
              <a:rPr lang="en-US" sz="2000" dirty="0" err="1"/>
              <a:t>nastavili</a:t>
            </a:r>
            <a:r>
              <a:rPr lang="en-US" sz="2000" dirty="0"/>
              <a:t>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synchronizace</a:t>
            </a:r>
            <a:r>
              <a:rPr lang="en-US" sz="2000" dirty="0"/>
              <a:t> na 0,0V, a to pro </a:t>
            </a:r>
            <a:r>
              <a:rPr lang="en-US" sz="2000" dirty="0" err="1"/>
              <a:t>hranu</a:t>
            </a:r>
            <a:r>
              <a:rPr lang="en-US" sz="2000" dirty="0"/>
              <a:t> "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</a:t>
            </a:r>
            <a:r>
              <a:rPr lang="en-US" sz="2000" dirty="0" err="1"/>
              <a:t>vlevo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prochází</a:t>
            </a:r>
            <a:r>
              <a:rPr lang="en-US" sz="2000" dirty="0"/>
              <a:t> </a:t>
            </a:r>
            <a:r>
              <a:rPr lang="en-US" sz="2000" dirty="0" err="1"/>
              <a:t>nulou</a:t>
            </a:r>
            <a:r>
              <a:rPr lang="en-US" sz="2000" dirty="0"/>
              <a:t>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vyrazí</a:t>
            </a:r>
            <a:r>
              <a:rPr lang="en-US" sz="2000" dirty="0"/>
              <a:t> a </a:t>
            </a:r>
            <a:r>
              <a:rPr lang="en-US" sz="2000" dirty="0" err="1"/>
              <a:t>kreslí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Vždycky</a:t>
            </a:r>
            <a:r>
              <a:rPr lang="en-US" sz="2000" dirty="0"/>
              <a:t> </a:t>
            </a:r>
            <a:r>
              <a:rPr lang="en-US" sz="2000" dirty="0" err="1"/>
              <a:t>stejně</a:t>
            </a:r>
            <a:r>
              <a:rPr lang="en-US" sz="2000" dirty="0"/>
              <a:t>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1835696" y="2996952"/>
            <a:ext cx="2016224" cy="36004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76" y="1635422"/>
            <a:ext cx="4879287" cy="3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38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"</a:t>
            </a:r>
            <a:r>
              <a:rPr lang="en-US" sz="2000" b="1" dirty="0"/>
              <a:t>Level</a:t>
            </a:r>
            <a:r>
              <a:rPr lang="en-US" sz="2000" dirty="0"/>
              <a:t>", </a:t>
            </a:r>
            <a:r>
              <a:rPr lang="en-US" sz="2000" dirty="0" err="1"/>
              <a:t>česky</a:t>
            </a:r>
            <a:r>
              <a:rPr lang="en-US" sz="2000" dirty="0"/>
              <a:t> "</a:t>
            </a:r>
            <a:r>
              <a:rPr lang="en-US" sz="2000" b="1" dirty="0" err="1"/>
              <a:t>Úroveň</a:t>
            </a:r>
            <a:r>
              <a:rPr lang="en-US" sz="2000" dirty="0"/>
              <a:t>", je </a:t>
            </a:r>
            <a:r>
              <a:rPr lang="en-US" sz="2000" dirty="0" err="1"/>
              <a:t>potenciometr</a:t>
            </a:r>
            <a:r>
              <a:rPr lang="en-US" sz="2000" dirty="0"/>
              <a:t>. </a:t>
            </a:r>
            <a:r>
              <a:rPr lang="en-US" sz="2000" dirty="0" err="1"/>
              <a:t>Proměnné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z </a:t>
            </a:r>
            <a:r>
              <a:rPr lang="en-US" sz="2000" dirty="0" err="1"/>
              <a:t>něj</a:t>
            </a:r>
            <a:r>
              <a:rPr lang="en-US" sz="2000" dirty="0"/>
              <a:t> se </a:t>
            </a:r>
            <a:r>
              <a:rPr lang="en-US" sz="2000" dirty="0" err="1"/>
              <a:t>vede</a:t>
            </a:r>
            <a:r>
              <a:rPr lang="en-US" sz="2000" dirty="0"/>
              <a:t> na </a:t>
            </a:r>
            <a:r>
              <a:rPr lang="en-US" sz="2000" dirty="0" err="1"/>
              <a:t>jeden</a:t>
            </a:r>
            <a:r>
              <a:rPr lang="en-US" sz="2000" dirty="0"/>
              <a:t> </a:t>
            </a:r>
            <a:r>
              <a:rPr lang="en-US" sz="2000" dirty="0" err="1"/>
              <a:t>vstup</a:t>
            </a:r>
            <a:r>
              <a:rPr lang="en-US" sz="2000" dirty="0"/>
              <a:t> </a:t>
            </a:r>
            <a:r>
              <a:rPr lang="en-US" sz="2000" dirty="0" err="1"/>
              <a:t>komparátoru</a:t>
            </a:r>
            <a:r>
              <a:rPr lang="en-US" sz="2000" dirty="0"/>
              <a:t>. Na </a:t>
            </a:r>
            <a:r>
              <a:rPr lang="en-US" sz="2000" dirty="0" err="1"/>
              <a:t>druhý</a:t>
            </a:r>
            <a:r>
              <a:rPr lang="en-US" sz="2000" dirty="0"/>
              <a:t> </a:t>
            </a:r>
            <a:r>
              <a:rPr lang="en-US" sz="2000" dirty="0" err="1"/>
              <a:t>vstup</a:t>
            </a:r>
            <a:r>
              <a:rPr lang="en-US" sz="2000" dirty="0"/>
              <a:t> </a:t>
            </a:r>
            <a:r>
              <a:rPr lang="en-US" sz="2000" dirty="0" err="1"/>
              <a:t>komparátoru</a:t>
            </a:r>
            <a:r>
              <a:rPr lang="en-US" sz="2000" dirty="0"/>
              <a:t> se </a:t>
            </a:r>
            <a:r>
              <a:rPr lang="en-US" sz="2000" dirty="0" err="1"/>
              <a:t>přivede</a:t>
            </a:r>
            <a:r>
              <a:rPr lang="en-US" sz="2000" dirty="0"/>
              <a:t> </a:t>
            </a:r>
            <a:r>
              <a:rPr lang="en-US" sz="2000" dirty="0" err="1"/>
              <a:t>zobrazovaný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4018" y="1852739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Zde</a:t>
            </a:r>
            <a:r>
              <a:rPr lang="en-US" sz="2000" dirty="0"/>
              <a:t> </a:t>
            </a:r>
            <a:r>
              <a:rPr lang="en-US" sz="2000" dirty="0" err="1"/>
              <a:t>nastavili</a:t>
            </a:r>
            <a:r>
              <a:rPr lang="en-US" sz="2000" dirty="0"/>
              <a:t>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synchronizace</a:t>
            </a:r>
            <a:r>
              <a:rPr lang="en-US" sz="2000" dirty="0"/>
              <a:t> na +1,0V, </a:t>
            </a:r>
          </a:p>
          <a:p>
            <a:r>
              <a:rPr lang="en-US" sz="2000" dirty="0"/>
              <a:t>a to pro </a:t>
            </a:r>
            <a:r>
              <a:rPr lang="en-US" sz="2000" dirty="0" err="1"/>
              <a:t>hranu</a:t>
            </a:r>
            <a:r>
              <a:rPr lang="en-US" sz="2000" dirty="0"/>
              <a:t> "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</a:t>
            </a:r>
            <a:r>
              <a:rPr lang="en-US" sz="2000" dirty="0" err="1"/>
              <a:t>vlevo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prochází</a:t>
            </a:r>
            <a:r>
              <a:rPr lang="en-US" sz="2000" dirty="0"/>
              <a:t> </a:t>
            </a:r>
            <a:r>
              <a:rPr lang="en-US" sz="2000" dirty="0" err="1"/>
              <a:t>úrovní</a:t>
            </a:r>
            <a:r>
              <a:rPr lang="en-US" sz="2000" dirty="0"/>
              <a:t> +1V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vyrazí</a:t>
            </a:r>
            <a:r>
              <a:rPr lang="en-US" sz="2000" dirty="0"/>
              <a:t> a </a:t>
            </a:r>
            <a:r>
              <a:rPr lang="en-US" sz="2000" dirty="0" err="1"/>
              <a:t>kreslí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Vždycky</a:t>
            </a:r>
            <a:r>
              <a:rPr lang="en-US" sz="2000" dirty="0"/>
              <a:t> </a:t>
            </a:r>
            <a:r>
              <a:rPr lang="en-US" sz="2000" dirty="0" err="1"/>
              <a:t>stejně</a:t>
            </a:r>
            <a:r>
              <a:rPr lang="en-US" sz="2000" dirty="0"/>
              <a:t>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2267744" y="2996952"/>
            <a:ext cx="1656184" cy="576064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30" y="1639866"/>
            <a:ext cx="4912504" cy="337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0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Komparátor</a:t>
            </a:r>
            <a:r>
              <a:rPr lang="en-US" sz="2000" dirty="0"/>
              <a:t>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shodě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</a:t>
            </a:r>
            <a:r>
              <a:rPr lang="en-US" sz="2000" dirty="0" err="1"/>
              <a:t>signálu</a:t>
            </a:r>
            <a:r>
              <a:rPr lang="en-US" sz="2000" dirty="0"/>
              <a:t> s </a:t>
            </a:r>
            <a:r>
              <a:rPr lang="en-US" sz="2000" dirty="0" err="1"/>
              <a:t>napětím</a:t>
            </a:r>
            <a:r>
              <a:rPr lang="en-US" sz="2000" dirty="0"/>
              <a:t> na </a:t>
            </a:r>
            <a:r>
              <a:rPr lang="en-US" sz="2000" dirty="0" err="1"/>
              <a:t>potenciometru</a:t>
            </a:r>
            <a:r>
              <a:rPr lang="en-US" sz="2000" dirty="0"/>
              <a:t> </a:t>
            </a:r>
            <a:r>
              <a:rPr lang="en-US" sz="2000" b="1" dirty="0" err="1"/>
              <a:t>dá</a:t>
            </a:r>
            <a:r>
              <a:rPr lang="en-US" sz="2000" b="1" dirty="0"/>
              <a:t> </a:t>
            </a:r>
            <a:r>
              <a:rPr lang="en-US" sz="2000" b="1" dirty="0" err="1"/>
              <a:t>paprsku</a:t>
            </a:r>
            <a:r>
              <a:rPr lang="en-US" sz="2000" b="1" dirty="0"/>
              <a:t> </a:t>
            </a:r>
            <a:r>
              <a:rPr lang="en-US" sz="2000" b="1" dirty="0" err="1"/>
              <a:t>povel</a:t>
            </a:r>
            <a:r>
              <a:rPr lang="en-US" sz="2000" b="1" dirty="0"/>
              <a:t> k </a:t>
            </a:r>
            <a:r>
              <a:rPr lang="en-US" sz="2000" b="1" dirty="0" err="1"/>
              <a:t>vyběhnutí</a:t>
            </a:r>
            <a:r>
              <a:rPr lang="en-US" sz="2000" b="1" dirty="0"/>
              <a:t>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635422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Zde</a:t>
            </a:r>
            <a:r>
              <a:rPr lang="en-US" sz="2000" dirty="0"/>
              <a:t> </a:t>
            </a:r>
            <a:r>
              <a:rPr lang="en-US" sz="2000" dirty="0" err="1"/>
              <a:t>nastavili</a:t>
            </a:r>
            <a:r>
              <a:rPr lang="en-US" sz="2000" dirty="0"/>
              <a:t>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synchronizace</a:t>
            </a:r>
            <a:r>
              <a:rPr lang="en-US" sz="2000" dirty="0"/>
              <a:t> na +3,0V, </a:t>
            </a:r>
          </a:p>
          <a:p>
            <a:r>
              <a:rPr lang="en-US" sz="2000" dirty="0"/>
              <a:t>a to pro </a:t>
            </a:r>
            <a:r>
              <a:rPr lang="en-US" sz="2000" dirty="0" err="1"/>
              <a:t>hranu</a:t>
            </a:r>
            <a:r>
              <a:rPr lang="en-US" sz="2000" dirty="0"/>
              <a:t> "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</a:t>
            </a:r>
            <a:r>
              <a:rPr lang="en-US" sz="2000" dirty="0" err="1"/>
              <a:t>vlevo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prochází</a:t>
            </a:r>
            <a:r>
              <a:rPr lang="en-US" sz="2000" dirty="0"/>
              <a:t> </a:t>
            </a:r>
            <a:r>
              <a:rPr lang="en-US" sz="2000" dirty="0" err="1"/>
              <a:t>úrovní</a:t>
            </a:r>
            <a:r>
              <a:rPr lang="en-US" sz="2000" dirty="0"/>
              <a:t> +3V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</a:p>
          <a:p>
            <a:r>
              <a:rPr lang="en-US" sz="2000" dirty="0"/>
              <a:t>a </a:t>
            </a:r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vyrazí</a:t>
            </a:r>
            <a:r>
              <a:rPr lang="en-US" sz="2000" dirty="0"/>
              <a:t> a </a:t>
            </a:r>
            <a:r>
              <a:rPr lang="en-US" sz="2000" dirty="0" err="1"/>
              <a:t>kreslí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Vždycky</a:t>
            </a:r>
            <a:r>
              <a:rPr lang="en-US" sz="2000" dirty="0"/>
              <a:t> </a:t>
            </a:r>
            <a:r>
              <a:rPr lang="en-US" sz="2000" dirty="0" err="1"/>
              <a:t>stejně</a:t>
            </a:r>
            <a:r>
              <a:rPr lang="en-US" sz="2000" dirty="0"/>
              <a:t>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699792" y="2204864"/>
            <a:ext cx="1224136" cy="100583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42" y="1616408"/>
            <a:ext cx="4876392" cy="33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3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Osciloskop</a:t>
            </a:r>
            <a:r>
              <a:rPr lang="en-US" sz="2800" dirty="0"/>
              <a:t> je </a:t>
            </a:r>
            <a:r>
              <a:rPr lang="en-US" sz="2800" dirty="0" err="1"/>
              <a:t>elektronický</a:t>
            </a:r>
            <a:r>
              <a:rPr lang="en-US" sz="2800" dirty="0"/>
              <a:t> </a:t>
            </a:r>
            <a:r>
              <a:rPr lang="en-US" sz="2800" dirty="0" err="1"/>
              <a:t>přístroj</a:t>
            </a:r>
            <a:r>
              <a:rPr lang="en-US" sz="2800" dirty="0"/>
              <a:t>, </a:t>
            </a:r>
            <a:r>
              <a:rPr lang="en-US" sz="2800" dirty="0" err="1"/>
              <a:t>který</a:t>
            </a:r>
            <a:r>
              <a:rPr lang="en-US" sz="2800" dirty="0"/>
              <a:t> </a:t>
            </a:r>
            <a:r>
              <a:rPr lang="en-US" sz="2800" dirty="0" err="1"/>
              <a:t>umožňuje</a:t>
            </a:r>
            <a:r>
              <a:rPr lang="en-US" sz="2800" dirty="0"/>
              <a:t> </a:t>
            </a:r>
            <a:r>
              <a:rPr lang="en-US" sz="2800" dirty="0" err="1"/>
              <a:t>zobrazit</a:t>
            </a:r>
            <a:r>
              <a:rPr lang="en-US" sz="2800" dirty="0"/>
              <a:t> </a:t>
            </a:r>
            <a:r>
              <a:rPr lang="en-US" sz="2800" dirty="0" err="1"/>
              <a:t>časové</a:t>
            </a:r>
            <a:r>
              <a:rPr lang="en-US" sz="2800" dirty="0"/>
              <a:t> </a:t>
            </a:r>
            <a:r>
              <a:rPr lang="en-US" sz="2800" dirty="0" err="1"/>
              <a:t>průběhy</a:t>
            </a:r>
            <a:r>
              <a:rPr lang="en-US" sz="2800" dirty="0"/>
              <a:t> </a:t>
            </a:r>
            <a:r>
              <a:rPr lang="en-US" sz="2800" dirty="0" err="1"/>
              <a:t>veličin</a:t>
            </a:r>
            <a:r>
              <a:rPr lang="en-US" sz="2800" dirty="0"/>
              <a:t>.</a:t>
            </a:r>
          </a:p>
          <a:p>
            <a:endParaRPr lang="en-US" dirty="0"/>
          </a:p>
          <a:p>
            <a:r>
              <a:rPr lang="en-US" sz="2000" b="1" dirty="0" err="1"/>
              <a:t>Časový</a:t>
            </a:r>
            <a:r>
              <a:rPr lang="en-US" sz="2000" b="1" dirty="0"/>
              <a:t> </a:t>
            </a:r>
            <a:r>
              <a:rPr lang="en-US" sz="2000" b="1" dirty="0" err="1"/>
              <a:t>průběh</a:t>
            </a:r>
            <a:r>
              <a:rPr lang="en-US" sz="2000" b="1" dirty="0"/>
              <a:t> </a:t>
            </a:r>
            <a:r>
              <a:rPr lang="en-US" sz="2000" b="1" dirty="0" err="1"/>
              <a:t>může</a:t>
            </a:r>
            <a:r>
              <a:rPr lang="en-US" sz="2000" b="1" dirty="0"/>
              <a:t> </a:t>
            </a:r>
            <a:r>
              <a:rPr lang="en-US" sz="2000" b="1" dirty="0" err="1"/>
              <a:t>být</a:t>
            </a:r>
            <a:r>
              <a:rPr lang="en-US" sz="20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peridický</a:t>
            </a:r>
            <a:r>
              <a:rPr lang="en-US" sz="2000" dirty="0"/>
              <a:t>, </a:t>
            </a:r>
            <a:r>
              <a:rPr lang="en-US" sz="2000" dirty="0" err="1"/>
              <a:t>tj</a:t>
            </a:r>
            <a:r>
              <a:rPr lang="en-US" sz="2000" dirty="0"/>
              <a:t>. </a:t>
            </a:r>
            <a:r>
              <a:rPr lang="en-US" sz="2000" dirty="0" err="1"/>
              <a:t>pravidelně</a:t>
            </a:r>
            <a:r>
              <a:rPr lang="en-US" sz="2000" dirty="0"/>
              <a:t> se </a:t>
            </a:r>
            <a:r>
              <a:rPr lang="en-US" sz="2000" dirty="0" err="1"/>
              <a:t>opakující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sinusový</a:t>
            </a:r>
            <a:r>
              <a:rPr lang="en-US" sz="2000" dirty="0"/>
              <a:t>, </a:t>
            </a:r>
            <a:r>
              <a:rPr lang="en-US" sz="2000" dirty="0" err="1"/>
              <a:t>obdélníkový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jednorázový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záznam</a:t>
            </a:r>
            <a:r>
              <a:rPr lang="en-US" sz="2000" dirty="0"/>
              <a:t> </a:t>
            </a:r>
            <a:r>
              <a:rPr lang="en-US" sz="2000" dirty="0" err="1"/>
              <a:t>jednoho</a:t>
            </a:r>
            <a:r>
              <a:rPr lang="en-US" sz="2000" dirty="0"/>
              <a:t> </a:t>
            </a:r>
            <a:r>
              <a:rPr lang="en-US" sz="2000" dirty="0" err="1"/>
              <a:t>slova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náhodný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šum</a:t>
            </a:r>
            <a:endParaRPr lang="en-US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24" y="4287765"/>
            <a:ext cx="1952610" cy="1567160"/>
          </a:xfrm>
          <a:prstGeom prst="rect">
            <a:avLst/>
          </a:prstGeom>
        </p:spPr>
      </p:pic>
      <p:pic>
        <p:nvPicPr>
          <p:cNvPr id="9" name="Picture 2" descr="Rescued analog oscilloscope works fine, still has value - ED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0" y="4261012"/>
            <a:ext cx="2047157" cy="16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38702" y="3732853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Příklady</a:t>
            </a:r>
            <a:r>
              <a:rPr lang="en-US" b="1" dirty="0"/>
              <a:t> </a:t>
            </a:r>
            <a:r>
              <a:rPr lang="en-US" b="1" dirty="0" err="1"/>
              <a:t>průběhů</a:t>
            </a:r>
            <a:r>
              <a:rPr lang="en-US" b="1" dirty="0"/>
              <a:t> </a:t>
            </a:r>
            <a:r>
              <a:rPr lang="en-US" b="1" dirty="0" err="1"/>
              <a:t>napětí</a:t>
            </a:r>
            <a:endParaRPr lang="en-US" b="1" dirty="0"/>
          </a:p>
        </p:txBody>
      </p:sp>
      <p:pic>
        <p:nvPicPr>
          <p:cNvPr id="2050" name="Picture 2" descr="Sine wave in frequency domai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r="6117" b="20231"/>
          <a:stretch/>
        </p:blipFill>
        <p:spPr bwMode="auto">
          <a:xfrm>
            <a:off x="7067700" y="4365104"/>
            <a:ext cx="1975468" cy="14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295" y="4263635"/>
            <a:ext cx="2063511" cy="1618043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95413"/>
              </p:ext>
            </p:extLst>
          </p:nvPr>
        </p:nvGraphicFramePr>
        <p:xfrm>
          <a:off x="179512" y="5989614"/>
          <a:ext cx="886365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914">
                  <a:extLst>
                    <a:ext uri="{9D8B030D-6E8A-4147-A177-3AD203B41FA5}">
                      <a16:colId xmlns:a16="http://schemas.microsoft.com/office/drawing/2014/main" val="3706475095"/>
                    </a:ext>
                  </a:extLst>
                </a:gridCol>
                <a:gridCol w="2215914">
                  <a:extLst>
                    <a:ext uri="{9D8B030D-6E8A-4147-A177-3AD203B41FA5}">
                      <a16:colId xmlns:a16="http://schemas.microsoft.com/office/drawing/2014/main" val="3709130355"/>
                    </a:ext>
                  </a:extLst>
                </a:gridCol>
                <a:gridCol w="2215914">
                  <a:extLst>
                    <a:ext uri="{9D8B030D-6E8A-4147-A177-3AD203B41FA5}">
                      <a16:colId xmlns:a16="http://schemas.microsoft.com/office/drawing/2014/main" val="2063626405"/>
                    </a:ext>
                  </a:extLst>
                </a:gridCol>
                <a:gridCol w="2215914">
                  <a:extLst>
                    <a:ext uri="{9D8B030D-6E8A-4147-A177-3AD203B41FA5}">
                      <a16:colId xmlns:a16="http://schemas.microsoft.com/office/drawing/2014/main" val="1471785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Periodický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sinusový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Periodický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obdélníkový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Jednorázový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záznam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"amore"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Náhodný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šum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644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7104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Synchronizace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07504" y="980728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Komparátor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na </a:t>
            </a:r>
            <a:r>
              <a:rPr lang="en-US" sz="2000" dirty="0" err="1"/>
              <a:t>shodu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</a:t>
            </a:r>
            <a:r>
              <a:rPr lang="en-US" sz="2000" dirty="0" err="1"/>
              <a:t>signálu</a:t>
            </a:r>
            <a:r>
              <a:rPr lang="en-US" sz="2000" dirty="0"/>
              <a:t> s </a:t>
            </a:r>
            <a:r>
              <a:rPr lang="en-US" sz="2000" dirty="0" err="1"/>
              <a:t>napětím</a:t>
            </a:r>
            <a:r>
              <a:rPr lang="en-US" sz="2000" dirty="0"/>
              <a:t> z </a:t>
            </a:r>
            <a:r>
              <a:rPr lang="en-US" sz="2000" dirty="0" err="1"/>
              <a:t>potenciometru</a:t>
            </a:r>
            <a:r>
              <a:rPr lang="en-US" sz="2000" dirty="0"/>
              <a:t> "Level", </a:t>
            </a:r>
            <a:r>
              <a:rPr lang="en-US" sz="2000" dirty="0" err="1"/>
              <a:t>nedočká</a:t>
            </a:r>
            <a:r>
              <a:rPr lang="en-US" sz="2000" dirty="0"/>
              <a:t> se.</a:t>
            </a:r>
          </a:p>
          <a:p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1635422"/>
            <a:ext cx="3851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Zde</a:t>
            </a:r>
            <a:r>
              <a:rPr lang="en-US" sz="2000" dirty="0"/>
              <a:t> </a:t>
            </a:r>
            <a:r>
              <a:rPr lang="en-US" sz="2000" dirty="0" err="1"/>
              <a:t>nastavili</a:t>
            </a:r>
            <a:r>
              <a:rPr lang="en-US" sz="2000" dirty="0"/>
              <a:t> </a:t>
            </a:r>
            <a:r>
              <a:rPr lang="en-US" sz="2000" dirty="0" err="1"/>
              <a:t>úroveň</a:t>
            </a:r>
            <a:r>
              <a:rPr lang="en-US" sz="2000" dirty="0"/>
              <a:t> </a:t>
            </a:r>
            <a:r>
              <a:rPr lang="en-US" sz="2000" dirty="0" err="1"/>
              <a:t>synchronizace</a:t>
            </a:r>
            <a:r>
              <a:rPr lang="en-US" sz="2000" dirty="0"/>
              <a:t> </a:t>
            </a:r>
            <a:r>
              <a:rPr lang="en-US" sz="2000" dirty="0" err="1"/>
              <a:t>kamsi</a:t>
            </a:r>
            <a:r>
              <a:rPr lang="en-US" sz="2000" dirty="0"/>
              <a:t> na +5,0V, </a:t>
            </a:r>
          </a:p>
          <a:p>
            <a:r>
              <a:rPr lang="en-US" sz="2000" dirty="0"/>
              <a:t>a to pro </a:t>
            </a:r>
            <a:r>
              <a:rPr lang="en-US" sz="2000" dirty="0" err="1"/>
              <a:t>hranu</a:t>
            </a:r>
            <a:r>
              <a:rPr lang="en-US" sz="2000" dirty="0"/>
              <a:t> "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".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Paprsek</a:t>
            </a:r>
            <a:r>
              <a:rPr lang="en-US" sz="2000" dirty="0"/>
              <a:t> </a:t>
            </a:r>
            <a:r>
              <a:rPr lang="en-US" sz="2000" dirty="0" err="1"/>
              <a:t>čeká</a:t>
            </a:r>
            <a:r>
              <a:rPr lang="en-US" sz="2000" dirty="0"/>
              <a:t> </a:t>
            </a:r>
            <a:r>
              <a:rPr lang="en-US" sz="2000" dirty="0" err="1"/>
              <a:t>vlevo</a:t>
            </a:r>
            <a:r>
              <a:rPr lang="en-US" sz="2000" dirty="0"/>
              <a:t>,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projde</a:t>
            </a:r>
            <a:r>
              <a:rPr lang="en-US" sz="2000" dirty="0"/>
              <a:t> </a:t>
            </a:r>
            <a:r>
              <a:rPr lang="en-US" sz="2000" dirty="0" err="1"/>
              <a:t>úrovní</a:t>
            </a:r>
            <a:r>
              <a:rPr lang="en-US" sz="2000" dirty="0"/>
              <a:t> +5V </a:t>
            </a:r>
            <a:r>
              <a:rPr lang="en-US" sz="2000" dirty="0" err="1"/>
              <a:t>zdola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</a:p>
          <a:p>
            <a:r>
              <a:rPr lang="en-US" sz="2000" dirty="0"/>
              <a:t>ale </a:t>
            </a:r>
            <a:r>
              <a:rPr lang="en-US" sz="2000" dirty="0" err="1"/>
              <a:t>nikdy</a:t>
            </a:r>
            <a:r>
              <a:rPr lang="en-US" sz="2000" dirty="0"/>
              <a:t> se </a:t>
            </a:r>
            <a:r>
              <a:rPr lang="en-US" sz="2000" dirty="0" err="1"/>
              <a:t>nedočká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tak</a:t>
            </a:r>
            <a:r>
              <a:rPr lang="en-US" sz="2000" dirty="0"/>
              <a:t> </a:t>
            </a:r>
            <a:r>
              <a:rPr lang="en-US" sz="2000" dirty="0" err="1"/>
              <a:t>vždy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chvíli</a:t>
            </a:r>
            <a:r>
              <a:rPr lang="en-US" sz="2000" dirty="0"/>
              <a:t> </a:t>
            </a:r>
            <a:r>
              <a:rPr lang="en-US" sz="2000" dirty="0" err="1"/>
              <a:t>marného</a:t>
            </a:r>
            <a:r>
              <a:rPr lang="en-US" sz="2000" dirty="0"/>
              <a:t> </a:t>
            </a:r>
            <a:r>
              <a:rPr lang="en-US" sz="2000" dirty="0" err="1"/>
              <a:t>čekání</a:t>
            </a:r>
            <a:r>
              <a:rPr lang="en-US" sz="2000" dirty="0"/>
              <a:t> </a:t>
            </a:r>
            <a:r>
              <a:rPr lang="en-US" sz="2000" dirty="0" err="1"/>
              <a:t>vyrazí</a:t>
            </a:r>
            <a:r>
              <a:rPr lang="en-US" sz="2000" dirty="0"/>
              <a:t> a </a:t>
            </a:r>
            <a:r>
              <a:rPr lang="en-US" sz="2000" dirty="0" err="1"/>
              <a:t>kreslí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Pokaždé</a:t>
            </a:r>
            <a:r>
              <a:rPr lang="en-US" sz="2000" dirty="0"/>
              <a:t> </a:t>
            </a:r>
            <a:r>
              <a:rPr lang="en-US" sz="2000" dirty="0" err="1"/>
              <a:t>jinak</a:t>
            </a:r>
            <a:r>
              <a:rPr lang="en-US" sz="2000" dirty="0"/>
              <a:t>.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2627784" y="1635422"/>
            <a:ext cx="1296144" cy="569442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742" y="1616408"/>
            <a:ext cx="4903008" cy="33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1668401"/>
            <a:ext cx="8704762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1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8283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Osciloskop</a:t>
            </a:r>
            <a:r>
              <a:rPr lang="en-US" sz="2000" b="1" dirty="0"/>
              <a:t> </a:t>
            </a:r>
            <a:r>
              <a:rPr lang="en-US" sz="2000" b="1" dirty="0" err="1"/>
              <a:t>má</a:t>
            </a:r>
            <a:r>
              <a:rPr lang="en-US" sz="2000" b="1" dirty="0"/>
              <a:t> </a:t>
            </a:r>
            <a:r>
              <a:rPr lang="en-US" sz="2000" b="1" dirty="0" err="1"/>
              <a:t>tři</a:t>
            </a:r>
            <a:r>
              <a:rPr lang="en-US" sz="2000" b="1" dirty="0"/>
              <a:t> </a:t>
            </a:r>
            <a:r>
              <a:rPr lang="en-US" sz="2000" b="1" dirty="0" err="1"/>
              <a:t>hlavní</a:t>
            </a:r>
            <a:r>
              <a:rPr lang="en-US" sz="2000" b="1" dirty="0"/>
              <a:t> </a:t>
            </a:r>
            <a:r>
              <a:rPr lang="en-US" sz="2000" b="1" dirty="0" err="1"/>
              <a:t>obvody</a:t>
            </a:r>
            <a:r>
              <a:rPr lang="en-US" sz="2000" b="1" dirty="0"/>
              <a:t>:</a:t>
            </a:r>
          </a:p>
          <a:p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FF"/>
                </a:solidFill>
              </a:rPr>
              <a:t>Horizontální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vychylování</a:t>
            </a:r>
            <a:endParaRPr lang="en-US" sz="2000" b="1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FF00"/>
                </a:solidFill>
              </a:rPr>
              <a:t>Synchronizace</a:t>
            </a:r>
            <a:endParaRPr lang="en-US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23" y="2735914"/>
            <a:ext cx="8704762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47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 err="1"/>
              <a:t>Signál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se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zobrazit</a:t>
            </a:r>
            <a:r>
              <a:rPr lang="en-US" sz="2000" dirty="0"/>
              <a:t>, je </a:t>
            </a:r>
            <a:r>
              <a:rPr lang="en-US" sz="2000" dirty="0" err="1"/>
              <a:t>připojený</a:t>
            </a:r>
            <a:r>
              <a:rPr lang="en-US" sz="2000" dirty="0"/>
              <a:t> na </a:t>
            </a:r>
            <a:r>
              <a:rPr lang="en-US" sz="2000" dirty="0" err="1"/>
              <a:t>svorku</a:t>
            </a:r>
            <a:r>
              <a:rPr lang="en-US" sz="2000" dirty="0"/>
              <a:t> "</a:t>
            </a:r>
            <a:r>
              <a:rPr lang="en-US" sz="2000" b="1" dirty="0"/>
              <a:t>Signal input</a:t>
            </a:r>
            <a:r>
              <a:rPr lang="en-US" sz="2000" dirty="0"/>
              <a:t>".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8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/>
              <a:t>Přepínač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 </a:t>
            </a:r>
            <a:r>
              <a:rPr lang="en-US" sz="2000" dirty="0" err="1"/>
              <a:t>určí</a:t>
            </a:r>
            <a:r>
              <a:rPr lang="en-US" sz="2000" dirty="0"/>
              <a:t>, </a:t>
            </a:r>
            <a:r>
              <a:rPr lang="en-US" sz="2000" dirty="0" err="1"/>
              <a:t>zda</a:t>
            </a:r>
            <a:r>
              <a:rPr lang="en-US" sz="2000" dirty="0"/>
              <a:t>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veden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přes</a:t>
            </a:r>
            <a:r>
              <a:rPr lang="en-US" sz="2000" dirty="0"/>
              <a:t> kondenzátor – </a:t>
            </a:r>
            <a:r>
              <a:rPr lang="en-US" sz="2000" dirty="0" err="1"/>
              <a:t>horní</a:t>
            </a:r>
            <a:r>
              <a:rPr lang="en-US" sz="2000" dirty="0"/>
              <a:t> </a:t>
            </a:r>
            <a:r>
              <a:rPr lang="en-US" sz="2000" dirty="0" err="1"/>
              <a:t>poloha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AC</a:t>
            </a:r>
            <a:r>
              <a:rPr lang="en-US" sz="2000" dirty="0"/>
              <a:t>. </a:t>
            </a:r>
            <a:r>
              <a:rPr lang="en-US" sz="2000" dirty="0" err="1"/>
              <a:t>Hodí</a:t>
            </a:r>
            <a:r>
              <a:rPr lang="en-US" sz="2000" dirty="0"/>
              <a:t> se pro </a:t>
            </a:r>
            <a:r>
              <a:rPr lang="en-US" sz="2000" dirty="0" err="1"/>
              <a:t>zobrazení</a:t>
            </a:r>
            <a:r>
              <a:rPr lang="en-US" sz="2000" dirty="0"/>
              <a:t> </a:t>
            </a:r>
            <a:r>
              <a:rPr lang="en-US" sz="2000" dirty="0" err="1"/>
              <a:t>malých</a:t>
            </a:r>
            <a:r>
              <a:rPr lang="en-US" sz="2000" dirty="0"/>
              <a:t> </a:t>
            </a:r>
            <a:r>
              <a:rPr lang="en-US" sz="2000" dirty="0" err="1"/>
              <a:t>střídavých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s </a:t>
            </a:r>
            <a:r>
              <a:rPr lang="en-US" sz="2000" dirty="0" err="1"/>
              <a:t>velkou</a:t>
            </a:r>
            <a:r>
              <a:rPr lang="en-US" sz="2000" dirty="0"/>
              <a:t> </a:t>
            </a:r>
            <a:r>
              <a:rPr lang="en-US" sz="2000" dirty="0" err="1"/>
              <a:t>stejnosměrnou</a:t>
            </a:r>
            <a:r>
              <a:rPr lang="en-US" sz="2000" dirty="0"/>
              <a:t> </a:t>
            </a:r>
            <a:r>
              <a:rPr lang="en-US" sz="2000" dirty="0" err="1"/>
              <a:t>složkou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přímo</a:t>
            </a:r>
            <a:r>
              <a:rPr lang="en-US" sz="2000" dirty="0"/>
              <a:t> – </a:t>
            </a:r>
            <a:r>
              <a:rPr lang="en-US" sz="2000" dirty="0" err="1"/>
              <a:t>dolní</a:t>
            </a:r>
            <a:r>
              <a:rPr lang="en-US" sz="2000" dirty="0"/>
              <a:t> </a:t>
            </a:r>
            <a:r>
              <a:rPr lang="en-US" sz="2000" dirty="0" err="1"/>
              <a:t>poloha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DC</a:t>
            </a:r>
            <a:r>
              <a:rPr lang="en-US" sz="2000" dirty="0"/>
              <a:t>. </a:t>
            </a:r>
            <a:r>
              <a:rPr lang="en-US" sz="2000" dirty="0" err="1"/>
              <a:t>Hodí</a:t>
            </a:r>
            <a:r>
              <a:rPr lang="en-US" sz="2000" dirty="0"/>
              <a:t> se pro </a:t>
            </a:r>
            <a:r>
              <a:rPr lang="en-US" sz="2000" dirty="0" err="1"/>
              <a:t>zachování</a:t>
            </a:r>
            <a:r>
              <a:rPr lang="en-US" sz="2000" dirty="0"/>
              <a:t> ss </a:t>
            </a:r>
            <a:r>
              <a:rPr lang="en-US" sz="2000" dirty="0" err="1"/>
              <a:t>složky</a:t>
            </a:r>
            <a:r>
              <a:rPr lang="en-US" sz="2000" dirty="0"/>
              <a:t>,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měření</a:t>
            </a:r>
            <a:r>
              <a:rPr lang="en-US" sz="2000" dirty="0"/>
              <a:t> </a:t>
            </a:r>
            <a:r>
              <a:rPr lang="en-US" sz="2000" dirty="0" err="1"/>
              <a:t>ss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61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/>
              <a:t>Přepínač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dirty="0"/>
              <a:t> </a:t>
            </a:r>
            <a:r>
              <a:rPr lang="en-US" sz="2000" dirty="0" err="1"/>
              <a:t>mívá</a:t>
            </a:r>
            <a:r>
              <a:rPr lang="en-US" sz="2000" dirty="0"/>
              <a:t> </a:t>
            </a:r>
            <a:r>
              <a:rPr lang="en-US" sz="2000" dirty="0" err="1"/>
              <a:t>ještě</a:t>
            </a:r>
            <a:r>
              <a:rPr lang="en-US" sz="2000" dirty="0"/>
              <a:t> </a:t>
            </a:r>
            <a:r>
              <a:rPr lang="en-US" sz="2000" dirty="0" err="1"/>
              <a:t>jednu</a:t>
            </a:r>
            <a:r>
              <a:rPr lang="en-US" sz="2000" dirty="0"/>
              <a:t> </a:t>
            </a:r>
            <a:r>
              <a:rPr lang="en-US" sz="2000" dirty="0" err="1"/>
              <a:t>polohu</a:t>
            </a:r>
            <a:r>
              <a:rPr lang="en-US" sz="2000" dirty="0"/>
              <a:t> – </a:t>
            </a:r>
            <a:r>
              <a:rPr lang="en-US" sz="2000" dirty="0" err="1"/>
              <a:t>prostřední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Bývá</a:t>
            </a:r>
            <a:r>
              <a:rPr lang="en-US" sz="2000" dirty="0"/>
              <a:t> </a:t>
            </a:r>
            <a:r>
              <a:rPr lang="en-US" sz="2000" dirty="0" err="1"/>
              <a:t>označená</a:t>
            </a:r>
            <a:r>
              <a:rPr lang="en-US" sz="2000" dirty="0"/>
              <a:t> GND a </a:t>
            </a:r>
            <a:r>
              <a:rPr lang="en-US" sz="2000" dirty="0" err="1"/>
              <a:t>připojí</a:t>
            </a:r>
            <a:r>
              <a:rPr lang="en-US" sz="2000" dirty="0"/>
              <a:t> </a:t>
            </a:r>
            <a:r>
              <a:rPr lang="en-US" sz="2000" dirty="0" err="1"/>
              <a:t>vstup</a:t>
            </a:r>
            <a:r>
              <a:rPr lang="en-US" sz="2000" dirty="0"/>
              <a:t> </a:t>
            </a:r>
            <a:r>
              <a:rPr lang="en-US" sz="2000" dirty="0" err="1"/>
              <a:t>děliče</a:t>
            </a:r>
            <a:r>
              <a:rPr lang="en-US" sz="2000" dirty="0"/>
              <a:t> na </a:t>
            </a:r>
            <a:r>
              <a:rPr lang="en-US" sz="2000" dirty="0" err="1"/>
              <a:t>zem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Hodí</a:t>
            </a:r>
            <a:r>
              <a:rPr lang="en-US" sz="2000" dirty="0"/>
              <a:t> se pro </a:t>
            </a:r>
            <a:r>
              <a:rPr lang="en-US" sz="2000" dirty="0" err="1"/>
              <a:t>nastavení</a:t>
            </a:r>
            <a:r>
              <a:rPr lang="en-US" sz="2000" dirty="0"/>
              <a:t> </a:t>
            </a:r>
            <a:r>
              <a:rPr lang="en-US" sz="2000" dirty="0" err="1"/>
              <a:t>stopy</a:t>
            </a:r>
            <a:r>
              <a:rPr lang="en-US" sz="2000" dirty="0"/>
              <a:t> na </a:t>
            </a:r>
            <a:r>
              <a:rPr lang="en-US" sz="2000" dirty="0" err="1"/>
              <a:t>nulovou</a:t>
            </a:r>
            <a:r>
              <a:rPr lang="en-US" sz="2000" dirty="0"/>
              <a:t> </a:t>
            </a:r>
            <a:r>
              <a:rPr lang="en-US" sz="2000" dirty="0" err="1"/>
              <a:t>linii</a:t>
            </a:r>
            <a:r>
              <a:rPr lang="en-US" sz="2000" dirty="0"/>
              <a:t> </a:t>
            </a:r>
            <a:r>
              <a:rPr lang="en-US" sz="2000" dirty="0" err="1"/>
              <a:t>prvkem</a:t>
            </a:r>
            <a:r>
              <a:rPr lang="en-US" sz="2000" dirty="0"/>
              <a:t> </a:t>
            </a:r>
            <a:r>
              <a:rPr lang="en-US" sz="2000" b="1" dirty="0"/>
              <a:t>Y shift control </a:t>
            </a:r>
            <a:r>
              <a:rPr lang="en-US" sz="2000" dirty="0"/>
              <a:t>(</a:t>
            </a:r>
            <a:r>
              <a:rPr lang="en-US" sz="2000" dirty="0" err="1"/>
              <a:t>viz</a:t>
            </a:r>
            <a:r>
              <a:rPr lang="en-US" sz="2000" dirty="0"/>
              <a:t> </a:t>
            </a:r>
            <a:r>
              <a:rPr lang="en-US" sz="2000" dirty="0" err="1"/>
              <a:t>dále</a:t>
            </a:r>
            <a:r>
              <a:rPr lang="en-US" sz="2000" dirty="0"/>
              <a:t>).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28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Y attenuator 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dirty="0"/>
              <a:t> = </a:t>
            </a:r>
            <a:r>
              <a:rPr lang="en-US" sz="2000" b="1" dirty="0" err="1"/>
              <a:t>Dělič</a:t>
            </a:r>
            <a:r>
              <a:rPr lang="en-US" sz="2000" b="1" dirty="0"/>
              <a:t> </a:t>
            </a:r>
            <a:r>
              <a:rPr lang="en-US" sz="2000" b="1" dirty="0" err="1"/>
              <a:t>napětí</a:t>
            </a:r>
            <a:r>
              <a:rPr lang="en-US" sz="2000" b="1" dirty="0"/>
              <a:t> </a:t>
            </a:r>
            <a:r>
              <a:rPr lang="en-US" sz="2000" dirty="0" err="1"/>
              <a:t>slouží</a:t>
            </a:r>
            <a:r>
              <a:rPr lang="en-US" sz="2000" dirty="0"/>
              <a:t> pro </a:t>
            </a:r>
            <a:r>
              <a:rPr lang="en-US" sz="2000" dirty="0" err="1"/>
              <a:t>zmešení</a:t>
            </a:r>
            <a:r>
              <a:rPr lang="en-US" sz="2000" dirty="0"/>
              <a:t> </a:t>
            </a:r>
            <a:r>
              <a:rPr lang="en-US" sz="2000" dirty="0" err="1"/>
              <a:t>příliš</a:t>
            </a:r>
            <a:r>
              <a:rPr lang="en-US" sz="2000" dirty="0"/>
              <a:t> </a:t>
            </a:r>
            <a:r>
              <a:rPr lang="en-US" sz="2000" dirty="0" err="1"/>
              <a:t>velkých</a:t>
            </a:r>
            <a:r>
              <a:rPr lang="en-US" sz="2000" dirty="0"/>
              <a:t> </a:t>
            </a:r>
            <a:r>
              <a:rPr lang="en-US" sz="2000" dirty="0" err="1"/>
              <a:t>vstupních</a:t>
            </a:r>
            <a:r>
              <a:rPr lang="en-US" sz="2000" dirty="0"/>
              <a:t> </a:t>
            </a:r>
            <a:r>
              <a:rPr lang="en-US" sz="2000" dirty="0" err="1"/>
              <a:t>signálů</a:t>
            </a:r>
            <a:r>
              <a:rPr lang="en-US" sz="2000" dirty="0"/>
              <a:t>.</a:t>
            </a:r>
          </a:p>
          <a:p>
            <a:r>
              <a:rPr lang="en-US" sz="2000" b="1" dirty="0"/>
              <a:t>Y amplifier </a:t>
            </a:r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000" b="1" dirty="0"/>
              <a:t> = </a:t>
            </a:r>
            <a:r>
              <a:rPr lang="en-US" sz="2000" b="1" dirty="0" err="1"/>
              <a:t>vertikální</a:t>
            </a:r>
            <a:r>
              <a:rPr lang="en-US" sz="2000" b="1" dirty="0"/>
              <a:t> </a:t>
            </a:r>
            <a:r>
              <a:rPr lang="en-US" sz="2000" b="1" dirty="0" err="1"/>
              <a:t>zesilovač</a:t>
            </a:r>
            <a:r>
              <a:rPr lang="en-US" sz="2000" b="1" dirty="0"/>
              <a:t> </a:t>
            </a:r>
            <a:r>
              <a:rPr lang="en-US" sz="2000" dirty="0" err="1"/>
              <a:t>zesiluje</a:t>
            </a:r>
            <a:r>
              <a:rPr lang="en-US" sz="2000" dirty="0"/>
              <a:t> </a:t>
            </a:r>
            <a:r>
              <a:rPr lang="en-US" sz="2000" dirty="0" err="1"/>
              <a:t>malé</a:t>
            </a:r>
            <a:r>
              <a:rPr lang="en-US" sz="2000" dirty="0"/>
              <a:t> </a:t>
            </a:r>
            <a:r>
              <a:rPr lang="en-US" sz="2000" dirty="0" err="1"/>
              <a:t>vstupní</a:t>
            </a:r>
            <a:r>
              <a:rPr lang="en-US" sz="2000" dirty="0"/>
              <a:t> </a:t>
            </a:r>
            <a:r>
              <a:rPr lang="en-US" sz="2000" dirty="0" err="1"/>
              <a:t>signály</a:t>
            </a:r>
            <a:r>
              <a:rPr lang="en-US" sz="2000" dirty="0"/>
              <a:t>.</a:t>
            </a:r>
          </a:p>
          <a:p>
            <a:r>
              <a:rPr lang="en-US" sz="2000" b="1" dirty="0"/>
              <a:t>Y shift control = </a:t>
            </a:r>
            <a:r>
              <a:rPr lang="en-US" sz="2000" b="1" dirty="0" err="1"/>
              <a:t>vertikální</a:t>
            </a:r>
            <a:r>
              <a:rPr lang="en-US" sz="2000" b="1" dirty="0"/>
              <a:t> </a:t>
            </a:r>
            <a:r>
              <a:rPr lang="en-US" sz="2000" b="1" dirty="0" err="1"/>
              <a:t>posuv</a:t>
            </a:r>
            <a:r>
              <a:rPr lang="en-US" sz="2000" b="1" dirty="0"/>
              <a:t> </a:t>
            </a:r>
            <a:r>
              <a:rPr lang="en-US" sz="2000" dirty="0" err="1"/>
              <a:t>slouží</a:t>
            </a:r>
            <a:r>
              <a:rPr lang="en-US" sz="2000" dirty="0"/>
              <a:t> pro </a:t>
            </a:r>
            <a:r>
              <a:rPr lang="en-US" sz="2000" dirty="0" err="1"/>
              <a:t>posun</a:t>
            </a:r>
            <a:r>
              <a:rPr lang="en-US" sz="2000" dirty="0"/>
              <a:t> </a:t>
            </a:r>
            <a:r>
              <a:rPr lang="en-US" sz="2000" dirty="0" err="1"/>
              <a:t>zobrazeného</a:t>
            </a:r>
            <a:r>
              <a:rPr lang="en-US" sz="2000" dirty="0"/>
              <a:t> </a:t>
            </a:r>
            <a:r>
              <a:rPr lang="en-US" sz="2000" dirty="0" err="1"/>
              <a:t>signálu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 a </a:t>
            </a:r>
            <a:r>
              <a:rPr lang="en-US" sz="2000" dirty="0" err="1"/>
              <a:t>dolů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obrazovce</a:t>
            </a:r>
            <a:r>
              <a:rPr lang="en-US" sz="2000" dirty="0"/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50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Vertikální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vychylování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/>
              <a:t>Y deflection circuit </a:t>
            </a:r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en-US" sz="2000" b="1" dirty="0"/>
              <a:t> = </a:t>
            </a:r>
            <a:r>
              <a:rPr lang="en-US" sz="2000" b="1" dirty="0" err="1"/>
              <a:t>Vertikální</a:t>
            </a:r>
            <a:r>
              <a:rPr lang="en-US" sz="2000" b="1" dirty="0"/>
              <a:t> </a:t>
            </a:r>
            <a:r>
              <a:rPr lang="en-US" sz="2000" b="1" dirty="0" err="1"/>
              <a:t>vychylování</a:t>
            </a:r>
            <a:r>
              <a:rPr lang="en-US" sz="2000" b="1" dirty="0"/>
              <a:t> </a:t>
            </a:r>
            <a:r>
              <a:rPr lang="en-US" sz="2000" dirty="0"/>
              <a:t>je </a:t>
            </a:r>
            <a:r>
              <a:rPr lang="en-US" sz="2000" dirty="0" err="1"/>
              <a:t>koncový</a:t>
            </a:r>
            <a:r>
              <a:rPr lang="en-US" sz="2000" dirty="0"/>
              <a:t> </a:t>
            </a:r>
            <a:r>
              <a:rPr lang="en-US" sz="2000" dirty="0" err="1"/>
              <a:t>zesilovač</a:t>
            </a:r>
            <a:r>
              <a:rPr lang="en-US" sz="2000" dirty="0"/>
              <a:t> se </a:t>
            </a:r>
            <a:r>
              <a:rPr lang="en-US" sz="2000" dirty="0" err="1"/>
              <a:t>dvěma</a:t>
            </a:r>
            <a:r>
              <a:rPr lang="en-US" sz="2000" dirty="0"/>
              <a:t> </a:t>
            </a:r>
            <a:r>
              <a:rPr lang="en-US" sz="2000" dirty="0" err="1"/>
              <a:t>výstupy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zajistí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velké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na </a:t>
            </a:r>
            <a:r>
              <a:rPr lang="en-US" sz="2000" dirty="0" err="1"/>
              <a:t>destičkách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buzení</a:t>
            </a:r>
            <a:r>
              <a:rPr lang="en-US" sz="2000" dirty="0"/>
              <a:t> </a:t>
            </a:r>
            <a:r>
              <a:rPr lang="en-US" sz="2000" dirty="0" err="1"/>
              <a:t>destiček</a:t>
            </a:r>
            <a:r>
              <a:rPr lang="en-US" sz="2000" dirty="0"/>
              <a:t> v </a:t>
            </a:r>
            <a:r>
              <a:rPr lang="en-US" sz="2000" dirty="0" err="1"/>
              <a:t>protifázi</a:t>
            </a:r>
            <a:r>
              <a:rPr lang="en-US" sz="2000" dirty="0"/>
              <a:t>: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jde</a:t>
            </a:r>
            <a:r>
              <a:rPr lang="en-US" sz="2000" dirty="0"/>
              <a:t> </a:t>
            </a:r>
            <a:r>
              <a:rPr lang="en-US" sz="2000" dirty="0" err="1"/>
              <a:t>jedna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  <a:r>
              <a:rPr lang="en-US" sz="2000" dirty="0" err="1"/>
              <a:t>druhá</a:t>
            </a:r>
            <a:r>
              <a:rPr lang="en-US" sz="2000" dirty="0"/>
              <a:t> </a:t>
            </a:r>
            <a:r>
              <a:rPr lang="en-US" sz="2000" dirty="0" err="1"/>
              <a:t>jde</a:t>
            </a:r>
            <a:r>
              <a:rPr lang="en-US" sz="2000" dirty="0"/>
              <a:t> </a:t>
            </a:r>
            <a:r>
              <a:rPr lang="en-US" sz="2000" dirty="0" err="1"/>
              <a:t>dolů</a:t>
            </a:r>
            <a:endParaRPr lang="en-US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19" y="2636912"/>
            <a:ext cx="8704762" cy="365714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475656" y="277887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329017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DC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783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Horizontální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vychylování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/>
              <a:t>Ramp generator = </a:t>
            </a:r>
            <a:r>
              <a:rPr lang="en-US" sz="2000" b="1" dirty="0" err="1"/>
              <a:t>Timebase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5 </a:t>
            </a:r>
            <a:r>
              <a:rPr lang="en-US" sz="2000" b="1" dirty="0"/>
              <a:t>= </a:t>
            </a:r>
            <a:r>
              <a:rPr lang="en-US" sz="2000" b="1" dirty="0" err="1"/>
              <a:t>Generátor</a:t>
            </a:r>
            <a:r>
              <a:rPr lang="en-US" sz="2000" b="1" dirty="0"/>
              <a:t> </a:t>
            </a:r>
            <a:r>
              <a:rPr lang="en-US" sz="2000" b="1" dirty="0" err="1"/>
              <a:t>pily</a:t>
            </a:r>
            <a:r>
              <a:rPr lang="en-US" sz="2000" b="1" dirty="0"/>
              <a:t> = </a:t>
            </a:r>
            <a:r>
              <a:rPr lang="en-US" sz="2000" b="1" dirty="0" err="1"/>
              <a:t>Časová</a:t>
            </a:r>
            <a:r>
              <a:rPr lang="en-US" sz="2000" b="1" dirty="0"/>
              <a:t> </a:t>
            </a:r>
            <a:r>
              <a:rPr lang="en-US" sz="2000" b="1" dirty="0" err="1"/>
              <a:t>základna</a:t>
            </a:r>
            <a:r>
              <a:rPr lang="en-US" sz="2000" dirty="0"/>
              <a:t> </a:t>
            </a:r>
            <a:r>
              <a:rPr lang="en-US" sz="2000" dirty="0" err="1"/>
              <a:t>generuje</a:t>
            </a:r>
            <a:r>
              <a:rPr lang="en-US" sz="2000" dirty="0"/>
              <a:t> </a:t>
            </a:r>
            <a:r>
              <a:rPr lang="en-US" sz="2000" dirty="0" err="1"/>
              <a:t>pilový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pro </a:t>
            </a:r>
            <a:r>
              <a:rPr lang="en-US" sz="2000" dirty="0" err="1"/>
              <a:t>posouvání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 </a:t>
            </a:r>
            <a:r>
              <a:rPr lang="en-US" sz="2000" dirty="0" err="1"/>
              <a:t>zleva</a:t>
            </a:r>
            <a:r>
              <a:rPr lang="en-US" sz="2000" dirty="0"/>
              <a:t> </a:t>
            </a:r>
            <a:r>
              <a:rPr lang="en-US" sz="2000" dirty="0" err="1"/>
              <a:t>doprava</a:t>
            </a:r>
            <a:r>
              <a:rPr lang="en-US" sz="2000" dirty="0"/>
              <a:t> a </a:t>
            </a:r>
            <a:r>
              <a:rPr lang="en-US" sz="2000" dirty="0" err="1"/>
              <a:t>prudce</a:t>
            </a:r>
            <a:r>
              <a:rPr lang="en-US" sz="2000" dirty="0"/>
              <a:t> </a:t>
            </a:r>
            <a:r>
              <a:rPr lang="en-US" sz="2000" dirty="0" err="1"/>
              <a:t>zpět</a:t>
            </a:r>
            <a:r>
              <a:rPr lang="en-US" sz="2000" dirty="0"/>
              <a:t>. </a:t>
            </a:r>
            <a:r>
              <a:rPr lang="en-US" sz="2000" dirty="0" err="1"/>
              <a:t>Jeho</a:t>
            </a:r>
            <a:r>
              <a:rPr lang="en-US" sz="2000" dirty="0"/>
              <a:t> </a:t>
            </a:r>
            <a:r>
              <a:rPr lang="en-US" sz="2000" dirty="0" err="1"/>
              <a:t>činnost</a:t>
            </a:r>
            <a:r>
              <a:rPr lang="en-US" sz="2000" dirty="0"/>
              <a:t> je </a:t>
            </a:r>
            <a:r>
              <a:rPr lang="en-US" sz="2000" dirty="0" err="1"/>
              <a:t>zleva</a:t>
            </a:r>
            <a:r>
              <a:rPr lang="en-US" sz="2000" dirty="0"/>
              <a:t> </a:t>
            </a:r>
            <a:r>
              <a:rPr lang="en-US" sz="2000" dirty="0" err="1"/>
              <a:t>řízena</a:t>
            </a:r>
            <a:r>
              <a:rPr lang="en-US" sz="2000" dirty="0"/>
              <a:t> </a:t>
            </a:r>
            <a:r>
              <a:rPr lang="en-US" sz="2000" dirty="0" err="1"/>
              <a:t>synchronizačními</a:t>
            </a:r>
            <a:r>
              <a:rPr lang="en-US" sz="2000" dirty="0"/>
              <a:t> </a:t>
            </a:r>
            <a:r>
              <a:rPr lang="en-US" sz="2000" dirty="0" err="1"/>
              <a:t>obvody</a:t>
            </a:r>
            <a:r>
              <a:rPr lang="en-US" sz="2000" dirty="0"/>
              <a:t>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64" y="2661025"/>
            <a:ext cx="8704762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4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7504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FF"/>
                </a:solidFill>
              </a:rPr>
              <a:t>Horizontální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vychylování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000" b="1" dirty="0"/>
              <a:t>X deflection circuit </a:t>
            </a:r>
            <a:r>
              <a:rPr lang="en-US" sz="2000" b="1" dirty="0">
                <a:solidFill>
                  <a:srgbClr val="0000FF"/>
                </a:solidFill>
              </a:rPr>
              <a:t>6</a:t>
            </a:r>
            <a:r>
              <a:rPr lang="en-US" sz="2000" b="1" dirty="0"/>
              <a:t> = </a:t>
            </a:r>
            <a:r>
              <a:rPr lang="en-US" sz="2000" b="1" dirty="0" err="1"/>
              <a:t>Horizontální</a:t>
            </a:r>
            <a:r>
              <a:rPr lang="en-US" sz="2000" b="1" dirty="0"/>
              <a:t> </a:t>
            </a:r>
            <a:r>
              <a:rPr lang="en-US" sz="2000" b="1" dirty="0" err="1"/>
              <a:t>vychylování</a:t>
            </a:r>
            <a:r>
              <a:rPr lang="en-US" sz="2000" b="1" dirty="0"/>
              <a:t> </a:t>
            </a:r>
            <a:r>
              <a:rPr lang="en-US" sz="2000" dirty="0"/>
              <a:t>je </a:t>
            </a:r>
            <a:r>
              <a:rPr lang="en-US" sz="2000" dirty="0" err="1"/>
              <a:t>koncový</a:t>
            </a:r>
            <a:r>
              <a:rPr lang="en-US" sz="2000" dirty="0"/>
              <a:t> </a:t>
            </a:r>
            <a:r>
              <a:rPr lang="en-US" sz="2000" dirty="0" err="1"/>
              <a:t>zesilovač</a:t>
            </a:r>
            <a:r>
              <a:rPr lang="en-US" sz="2000" dirty="0"/>
              <a:t> se </a:t>
            </a:r>
            <a:r>
              <a:rPr lang="en-US" sz="2000" dirty="0" err="1"/>
              <a:t>dvěma</a:t>
            </a:r>
            <a:r>
              <a:rPr lang="en-US" sz="2000" dirty="0"/>
              <a:t> </a:t>
            </a:r>
            <a:r>
              <a:rPr lang="en-US" sz="2000" dirty="0" err="1"/>
              <a:t>výstupy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</a:t>
            </a:r>
            <a:r>
              <a:rPr lang="en-US" sz="2000" dirty="0" err="1"/>
              <a:t>zajistí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velké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na </a:t>
            </a:r>
            <a:r>
              <a:rPr lang="en-US" sz="2000" dirty="0" err="1"/>
              <a:t>destičkách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buzení</a:t>
            </a:r>
            <a:r>
              <a:rPr lang="en-US" sz="2000" dirty="0"/>
              <a:t> </a:t>
            </a:r>
            <a:r>
              <a:rPr lang="en-US" sz="2000" dirty="0" err="1"/>
              <a:t>destiček</a:t>
            </a:r>
            <a:r>
              <a:rPr lang="en-US" sz="2000" dirty="0"/>
              <a:t> v </a:t>
            </a:r>
            <a:r>
              <a:rPr lang="en-US" sz="2000" dirty="0" err="1"/>
              <a:t>protifázi</a:t>
            </a:r>
            <a:r>
              <a:rPr lang="en-US" sz="2000" dirty="0"/>
              <a:t>: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jde</a:t>
            </a:r>
            <a:r>
              <a:rPr lang="en-US" sz="2000" dirty="0"/>
              <a:t> </a:t>
            </a:r>
            <a:r>
              <a:rPr lang="en-US" sz="2000" dirty="0" err="1"/>
              <a:t>jedna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, </a:t>
            </a:r>
            <a:r>
              <a:rPr lang="en-US" sz="2000" dirty="0" err="1"/>
              <a:t>druhá</a:t>
            </a:r>
            <a:r>
              <a:rPr lang="en-US" sz="2000" dirty="0"/>
              <a:t> </a:t>
            </a:r>
            <a:r>
              <a:rPr lang="en-US" sz="2000" dirty="0" err="1"/>
              <a:t>jde</a:t>
            </a:r>
            <a:r>
              <a:rPr lang="en-US" sz="2000" dirty="0"/>
              <a:t> </a:t>
            </a:r>
            <a:r>
              <a:rPr lang="en-US" sz="2000" dirty="0" err="1"/>
              <a:t>dolů</a:t>
            </a:r>
            <a:endParaRPr lang="en-US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64" y="2661025"/>
            <a:ext cx="8704762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Rozdělení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3000" y="769350"/>
            <a:ext cx="9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Osciloskop</a:t>
            </a:r>
            <a:r>
              <a:rPr lang="en-US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analogový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/>
              <a:t>paměťový</a:t>
            </a:r>
            <a:endParaRPr lang="en-US" sz="3600" dirty="0"/>
          </a:p>
          <a:p>
            <a:endParaRPr lang="en-US" sz="2800" dirty="0"/>
          </a:p>
          <a:p>
            <a:r>
              <a:rPr lang="en-US" sz="2800" b="1" dirty="0" err="1"/>
              <a:t>Analogový</a:t>
            </a:r>
            <a:r>
              <a:rPr lang="en-US" sz="2800" b="1" dirty="0"/>
              <a:t> </a:t>
            </a:r>
            <a:r>
              <a:rPr lang="en-US" sz="2800" b="1" dirty="0" err="1"/>
              <a:t>osciloskop</a:t>
            </a:r>
            <a:r>
              <a:rPr lang="en-US" sz="2800" b="1" dirty="0"/>
              <a:t> </a:t>
            </a:r>
            <a:r>
              <a:rPr lang="en-US" sz="2800" dirty="0" err="1"/>
              <a:t>nemá</a:t>
            </a:r>
            <a:r>
              <a:rPr lang="en-US" sz="2800" dirty="0"/>
              <a:t> </a:t>
            </a:r>
            <a:r>
              <a:rPr lang="en-US" sz="2800" dirty="0" err="1"/>
              <a:t>paměť</a:t>
            </a:r>
            <a:r>
              <a:rPr lang="en-US" sz="2800" dirty="0"/>
              <a:t>. Aby </a:t>
            </a:r>
            <a:r>
              <a:rPr lang="en-US" sz="2800" dirty="0" err="1"/>
              <a:t>obraz</a:t>
            </a:r>
            <a:r>
              <a:rPr lang="en-US" sz="2800" dirty="0"/>
              <a:t> na </a:t>
            </a:r>
            <a:r>
              <a:rPr lang="en-US" sz="2800" dirty="0" err="1"/>
              <a:t>obrazovce</a:t>
            </a:r>
            <a:r>
              <a:rPr lang="en-US" sz="2800" dirty="0"/>
              <a:t> </a:t>
            </a:r>
            <a:r>
              <a:rPr lang="en-US" sz="2800" dirty="0" err="1"/>
              <a:t>byl</a:t>
            </a:r>
            <a:r>
              <a:rPr lang="en-US" sz="2800" dirty="0"/>
              <a:t> </a:t>
            </a:r>
            <a:r>
              <a:rPr lang="en-US" sz="2800" dirty="0" err="1"/>
              <a:t>trvale</a:t>
            </a:r>
            <a:r>
              <a:rPr lang="en-US" sz="2800" dirty="0"/>
              <a:t> </a:t>
            </a:r>
            <a:r>
              <a:rPr lang="en-US" sz="2800" dirty="0" err="1"/>
              <a:t>viditelný</a:t>
            </a:r>
            <a:r>
              <a:rPr lang="en-US" sz="2800" dirty="0"/>
              <a:t>, </a:t>
            </a:r>
            <a:r>
              <a:rPr lang="en-US" sz="2800" dirty="0" err="1"/>
              <a:t>musí</a:t>
            </a:r>
            <a:r>
              <a:rPr lang="en-US" sz="2800" dirty="0"/>
              <a:t> se </a:t>
            </a:r>
            <a:r>
              <a:rPr lang="en-US" sz="2800" dirty="0" err="1"/>
              <a:t>kreslit</a:t>
            </a:r>
            <a:r>
              <a:rPr lang="en-US" sz="2800" dirty="0"/>
              <a:t> </a:t>
            </a:r>
            <a:r>
              <a:rPr lang="en-US" sz="2800" dirty="0" err="1"/>
              <a:t>znovu</a:t>
            </a:r>
            <a:r>
              <a:rPr lang="en-US" sz="2800" dirty="0"/>
              <a:t> a </a:t>
            </a:r>
            <a:r>
              <a:rPr lang="en-US" sz="2800" dirty="0" err="1"/>
              <a:t>znovu</a:t>
            </a:r>
            <a:r>
              <a:rPr lang="en-US" sz="2800" dirty="0"/>
              <a:t>. </a:t>
            </a:r>
            <a:r>
              <a:rPr lang="en-US" sz="2800" dirty="0" err="1"/>
              <a:t>Hodí</a:t>
            </a:r>
            <a:r>
              <a:rPr lang="en-US" sz="2800" dirty="0"/>
              <a:t> se proto </a:t>
            </a:r>
            <a:r>
              <a:rPr lang="en-US" sz="2800" dirty="0" err="1"/>
              <a:t>jen</a:t>
            </a:r>
            <a:r>
              <a:rPr lang="en-US" sz="2800" dirty="0"/>
              <a:t> pro </a:t>
            </a:r>
            <a:r>
              <a:rPr lang="en-US" sz="2800" dirty="0" err="1"/>
              <a:t>periodické</a:t>
            </a:r>
            <a:r>
              <a:rPr lang="en-US" sz="2800" dirty="0"/>
              <a:t> </a:t>
            </a:r>
            <a:r>
              <a:rPr lang="en-US" sz="2800" dirty="0" err="1"/>
              <a:t>průběhy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b="1" dirty="0" err="1"/>
              <a:t>Paměťový</a:t>
            </a:r>
            <a:r>
              <a:rPr lang="en-US" sz="2800" b="1" dirty="0"/>
              <a:t> </a:t>
            </a:r>
            <a:r>
              <a:rPr lang="en-US" sz="2800" b="1" dirty="0" err="1"/>
              <a:t>osciloskop</a:t>
            </a:r>
            <a:r>
              <a:rPr lang="en-US" sz="2800" b="1" dirty="0"/>
              <a:t> </a:t>
            </a:r>
            <a:r>
              <a:rPr lang="en-US" sz="2800" dirty="0" err="1"/>
              <a:t>zaznamená</a:t>
            </a:r>
            <a:r>
              <a:rPr lang="en-US" sz="2800" dirty="0"/>
              <a:t> </a:t>
            </a:r>
            <a:r>
              <a:rPr lang="en-US" sz="2800" dirty="0" err="1"/>
              <a:t>průběh</a:t>
            </a:r>
            <a:r>
              <a:rPr lang="en-US" sz="2800" dirty="0"/>
              <a:t> do </a:t>
            </a:r>
            <a:r>
              <a:rPr lang="en-US" sz="2800" dirty="0" err="1"/>
              <a:t>paměti</a:t>
            </a:r>
            <a:r>
              <a:rPr lang="en-US" sz="2800" dirty="0"/>
              <a:t> a z </a:t>
            </a:r>
            <a:r>
              <a:rPr lang="en-US" sz="2800" dirty="0" err="1"/>
              <a:t>paměti</a:t>
            </a:r>
            <a:r>
              <a:rPr lang="en-US" sz="2800" dirty="0"/>
              <a:t> </a:t>
            </a:r>
            <a:r>
              <a:rPr lang="en-US" sz="2800" dirty="0" err="1"/>
              <a:t>jej</a:t>
            </a:r>
            <a:r>
              <a:rPr lang="en-US" sz="2800" dirty="0"/>
              <a:t> </a:t>
            </a:r>
            <a:r>
              <a:rPr lang="en-US" sz="2800" dirty="0" err="1"/>
              <a:t>může</a:t>
            </a:r>
            <a:r>
              <a:rPr lang="en-US" sz="2800" dirty="0"/>
              <a:t> </a:t>
            </a:r>
            <a:r>
              <a:rPr lang="en-US" sz="2800" dirty="0" err="1"/>
              <a:t>kreslit</a:t>
            </a:r>
            <a:r>
              <a:rPr lang="en-US" sz="2800" dirty="0"/>
              <a:t> </a:t>
            </a:r>
            <a:r>
              <a:rPr lang="en-US" sz="2800" dirty="0" err="1"/>
              <a:t>znovu</a:t>
            </a:r>
            <a:r>
              <a:rPr lang="en-US" sz="2800" dirty="0"/>
              <a:t> a </a:t>
            </a:r>
            <a:r>
              <a:rPr lang="en-US" sz="2800" dirty="0" err="1"/>
              <a:t>znovu</a:t>
            </a:r>
            <a:r>
              <a:rPr lang="en-US" sz="2800" dirty="0"/>
              <a:t>,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když</a:t>
            </a:r>
            <a:r>
              <a:rPr lang="en-US" sz="2800" dirty="0"/>
              <a:t> </a:t>
            </a:r>
            <a:r>
              <a:rPr lang="en-US" sz="2800" dirty="0" err="1"/>
              <a:t>průběh</a:t>
            </a:r>
            <a:r>
              <a:rPr lang="en-US" sz="2800" dirty="0"/>
              <a:t> ve </a:t>
            </a:r>
            <a:r>
              <a:rPr lang="en-US" sz="2800" dirty="0" err="1"/>
              <a:t>skutečnosti</a:t>
            </a:r>
            <a:r>
              <a:rPr lang="en-US" sz="2800" dirty="0"/>
              <a:t> </a:t>
            </a:r>
            <a:r>
              <a:rPr lang="en-US" sz="2800" dirty="0" err="1"/>
              <a:t>dávno</a:t>
            </a:r>
            <a:r>
              <a:rPr lang="en-US" sz="2800" dirty="0"/>
              <a:t> </a:t>
            </a:r>
            <a:r>
              <a:rPr lang="en-US" sz="2800" dirty="0" err="1"/>
              <a:t>pominul</a:t>
            </a:r>
            <a:r>
              <a:rPr lang="en-US" sz="2800" dirty="0"/>
              <a:t>. </a:t>
            </a:r>
            <a:r>
              <a:rPr lang="en-US" sz="2800" dirty="0" err="1"/>
              <a:t>Hodí</a:t>
            </a:r>
            <a:r>
              <a:rPr lang="en-US" sz="2800" dirty="0"/>
              <a:t> se proto </a:t>
            </a:r>
            <a:r>
              <a:rPr lang="en-US" sz="2800" dirty="0" err="1"/>
              <a:t>i</a:t>
            </a:r>
            <a:r>
              <a:rPr lang="en-US" sz="2800" dirty="0"/>
              <a:t> pro </a:t>
            </a:r>
            <a:r>
              <a:rPr lang="en-US" sz="2800" dirty="0" err="1"/>
              <a:t>průběhy</a:t>
            </a:r>
            <a:r>
              <a:rPr lang="en-US" sz="2800" dirty="0"/>
              <a:t> </a:t>
            </a:r>
            <a:r>
              <a:rPr lang="en-US" sz="2800" dirty="0" err="1"/>
              <a:t>jednorázové</a:t>
            </a:r>
            <a:r>
              <a:rPr lang="en-US" sz="2800" dirty="0"/>
              <a:t> a </a:t>
            </a:r>
            <a:r>
              <a:rPr lang="en-US" sz="2800" dirty="0" err="1"/>
              <a:t>náhodné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80821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8704762" cy="36571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7504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FF00"/>
                </a:solidFill>
              </a:rPr>
              <a:t>Synchronizace</a:t>
            </a:r>
            <a:endParaRPr lang="en-US" sz="2000" b="1" dirty="0">
              <a:solidFill>
                <a:srgbClr val="00FF00"/>
              </a:solidFill>
            </a:endParaRPr>
          </a:p>
          <a:p>
            <a:r>
              <a:rPr lang="en-US" sz="2000" dirty="0"/>
              <a:t>S </a:t>
            </a:r>
            <a:r>
              <a:rPr lang="en-US" sz="2000" dirty="0" err="1"/>
              <a:t>přepínačem</a:t>
            </a:r>
            <a:r>
              <a:rPr lang="en-US" sz="2000" dirty="0"/>
              <a:t> v </a:t>
            </a:r>
            <a:r>
              <a:rPr lang="en-US" sz="2000" dirty="0" err="1"/>
              <a:t>poloze</a:t>
            </a:r>
            <a:r>
              <a:rPr lang="en-US" sz="2000" dirty="0"/>
              <a:t> </a:t>
            </a:r>
            <a:r>
              <a:rPr lang="en-US" sz="2000" b="1" dirty="0"/>
              <a:t>Internal trigger = </a:t>
            </a:r>
            <a:r>
              <a:rPr lang="en-US" sz="2000" b="1" dirty="0" err="1"/>
              <a:t>Vnitřní</a:t>
            </a:r>
            <a:r>
              <a:rPr lang="en-US" sz="2000" b="1" dirty="0"/>
              <a:t> </a:t>
            </a:r>
            <a:r>
              <a:rPr lang="en-US" sz="2000" b="1" dirty="0" err="1"/>
              <a:t>spouštění</a:t>
            </a:r>
            <a:r>
              <a:rPr lang="en-US" sz="2000" b="1" dirty="0"/>
              <a:t> </a:t>
            </a:r>
            <a:r>
              <a:rPr lang="en-US" sz="2000" dirty="0"/>
              <a:t>se </a:t>
            </a:r>
            <a:r>
              <a:rPr lang="en-US" sz="2000" dirty="0" err="1"/>
              <a:t>zesílený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, </a:t>
            </a:r>
            <a:r>
              <a:rPr lang="en-US" sz="2000" dirty="0" err="1"/>
              <a:t>který</a:t>
            </a:r>
            <a:r>
              <a:rPr lang="en-US" sz="2000" dirty="0"/>
              <a:t> se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zobrazovat</a:t>
            </a:r>
            <a:r>
              <a:rPr lang="en-US" sz="2000" dirty="0"/>
              <a:t>, </a:t>
            </a:r>
            <a:r>
              <a:rPr lang="en-US" sz="2000" dirty="0" err="1"/>
              <a:t>přivádí</a:t>
            </a:r>
            <a:r>
              <a:rPr lang="en-US" sz="2000" dirty="0"/>
              <a:t> </a:t>
            </a:r>
            <a:r>
              <a:rPr lang="en-US" sz="2000" dirty="0" err="1"/>
              <a:t>také</a:t>
            </a:r>
            <a:r>
              <a:rPr lang="en-US" sz="2000" dirty="0"/>
              <a:t> na </a:t>
            </a:r>
            <a:r>
              <a:rPr lang="en-US" sz="2000" dirty="0" err="1"/>
              <a:t>vstup</a:t>
            </a:r>
            <a:r>
              <a:rPr lang="en-US" sz="2000" dirty="0"/>
              <a:t> </a:t>
            </a:r>
            <a:r>
              <a:rPr lang="en-US" sz="2000" b="1" dirty="0" err="1"/>
              <a:t>komparátoru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FF00"/>
                </a:solidFill>
              </a:rPr>
              <a:t>7</a:t>
            </a:r>
            <a:r>
              <a:rPr lang="en-US" sz="2000" dirty="0"/>
              <a:t>, na </a:t>
            </a:r>
            <a:r>
              <a:rPr lang="en-US" sz="2000" dirty="0" err="1"/>
              <a:t>jehož</a:t>
            </a:r>
            <a:r>
              <a:rPr lang="en-US" sz="2000" dirty="0"/>
              <a:t> </a:t>
            </a:r>
            <a:r>
              <a:rPr lang="en-US" sz="2000" dirty="0" err="1"/>
              <a:t>druhý</a:t>
            </a:r>
            <a:r>
              <a:rPr lang="en-US" sz="2000" dirty="0"/>
              <a:t> </a:t>
            </a:r>
            <a:r>
              <a:rPr lang="en-US" sz="2000" dirty="0" err="1"/>
              <a:t>vstup</a:t>
            </a:r>
            <a:r>
              <a:rPr lang="en-US" sz="2000" dirty="0"/>
              <a:t> (není </a:t>
            </a:r>
            <a:r>
              <a:rPr lang="en-US" sz="2000" dirty="0" err="1"/>
              <a:t>nakreslený</a:t>
            </a:r>
            <a:r>
              <a:rPr lang="en-US" sz="2000" dirty="0"/>
              <a:t>) se </a:t>
            </a:r>
            <a:r>
              <a:rPr lang="en-US" sz="2000" dirty="0" err="1"/>
              <a:t>přivádí</a:t>
            </a:r>
            <a:r>
              <a:rPr lang="en-US" sz="2000" dirty="0"/>
              <a:t> </a:t>
            </a:r>
            <a:r>
              <a:rPr lang="en-US" sz="2000" dirty="0" err="1"/>
              <a:t>napětí</a:t>
            </a:r>
            <a:r>
              <a:rPr lang="en-US" sz="2000" dirty="0"/>
              <a:t> z </a:t>
            </a:r>
            <a:r>
              <a:rPr lang="en-US" sz="2000" dirty="0" err="1"/>
              <a:t>potenciometru</a:t>
            </a:r>
            <a:r>
              <a:rPr lang="en-US" sz="2000" dirty="0"/>
              <a:t> </a:t>
            </a:r>
            <a:r>
              <a:rPr lang="en-US" sz="2000" b="1" dirty="0"/>
              <a:t>Level </a:t>
            </a:r>
            <a:r>
              <a:rPr lang="en-US" sz="2000" dirty="0"/>
              <a:t>(není </a:t>
            </a:r>
            <a:r>
              <a:rPr lang="en-US" sz="2000" dirty="0" err="1"/>
              <a:t>nakreslený</a:t>
            </a:r>
            <a:r>
              <a:rPr lang="en-US" sz="2000" dirty="0"/>
              <a:t>)</a:t>
            </a:r>
            <a:r>
              <a:rPr lang="en-US" sz="2000" b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922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8704762" cy="36571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7504" y="722709"/>
            <a:ext cx="9001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FF00"/>
                </a:solidFill>
              </a:rPr>
              <a:t>Synchronizace</a:t>
            </a:r>
            <a:endParaRPr lang="en-US" sz="2000" b="1" dirty="0">
              <a:solidFill>
                <a:srgbClr val="00FF00"/>
              </a:solidFill>
            </a:endParaRPr>
          </a:p>
          <a:p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nastane</a:t>
            </a:r>
            <a:r>
              <a:rPr lang="en-US" sz="2000" dirty="0"/>
              <a:t> </a:t>
            </a:r>
            <a:r>
              <a:rPr lang="en-US" sz="2000" dirty="0" err="1"/>
              <a:t>shoda</a:t>
            </a:r>
            <a:r>
              <a:rPr lang="en-US" sz="2000" dirty="0"/>
              <a:t> </a:t>
            </a:r>
            <a:r>
              <a:rPr lang="en-US" sz="2000" dirty="0" err="1"/>
              <a:t>mezi</a:t>
            </a:r>
            <a:r>
              <a:rPr lang="en-US" sz="2000" dirty="0"/>
              <a:t> </a:t>
            </a:r>
            <a:r>
              <a:rPr lang="en-US" sz="2000" dirty="0" err="1"/>
              <a:t>napětím</a:t>
            </a:r>
            <a:r>
              <a:rPr lang="en-US" sz="2000" dirty="0"/>
              <a:t> </a:t>
            </a:r>
            <a:r>
              <a:rPr lang="en-US" sz="2000" b="1" dirty="0"/>
              <a:t>Level </a:t>
            </a:r>
            <a:r>
              <a:rPr lang="en-US" sz="2000" dirty="0"/>
              <a:t>a </a:t>
            </a:r>
            <a:r>
              <a:rPr lang="en-US" sz="2000" dirty="0" err="1"/>
              <a:t>signálem</a:t>
            </a:r>
            <a:r>
              <a:rPr lang="en-US" sz="2000" dirty="0"/>
              <a:t>, </a:t>
            </a:r>
            <a:r>
              <a:rPr lang="en-US" sz="2000" dirty="0" err="1"/>
              <a:t>hrana</a:t>
            </a:r>
            <a:r>
              <a:rPr lang="en-US" sz="2000" dirty="0"/>
              <a:t> na </a:t>
            </a:r>
            <a:r>
              <a:rPr lang="en-US" sz="2000" dirty="0" err="1"/>
              <a:t>výstupu</a:t>
            </a:r>
            <a:r>
              <a:rPr lang="en-US" sz="2000" dirty="0"/>
              <a:t> </a:t>
            </a:r>
            <a:r>
              <a:rPr lang="en-US" sz="2000" b="1" dirty="0" err="1"/>
              <a:t>komparátoru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FF00"/>
                </a:solidFill>
              </a:rPr>
              <a:t>7</a:t>
            </a:r>
            <a:r>
              <a:rPr lang="en-US" sz="2000" b="1" dirty="0"/>
              <a:t> </a:t>
            </a:r>
            <a:r>
              <a:rPr lang="en-US" sz="2000" dirty="0" err="1"/>
              <a:t>dá</a:t>
            </a:r>
            <a:r>
              <a:rPr lang="en-US" sz="2000" dirty="0"/>
              <a:t> </a:t>
            </a:r>
            <a:r>
              <a:rPr lang="en-US" sz="2000" dirty="0" err="1"/>
              <a:t>povel</a:t>
            </a:r>
            <a:r>
              <a:rPr lang="en-US" sz="2000" dirty="0"/>
              <a:t> </a:t>
            </a:r>
            <a:r>
              <a:rPr lang="en-US" sz="2000" b="1" dirty="0" err="1"/>
              <a:t>generátoru</a:t>
            </a:r>
            <a:r>
              <a:rPr lang="en-US" sz="2000" b="1" dirty="0"/>
              <a:t> </a:t>
            </a:r>
            <a:r>
              <a:rPr lang="en-US" sz="2000" b="1" dirty="0" err="1"/>
              <a:t>pily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FF"/>
                </a:solidFill>
              </a:rPr>
              <a:t>5</a:t>
            </a:r>
            <a:r>
              <a:rPr lang="en-US" sz="2000" b="1" dirty="0"/>
              <a:t>, </a:t>
            </a:r>
            <a:r>
              <a:rPr lang="en-US" sz="2000" dirty="0"/>
              <a:t>aby </a:t>
            </a:r>
            <a:r>
              <a:rPr lang="en-US" sz="2000" dirty="0" err="1"/>
              <a:t>odstartoval</a:t>
            </a:r>
            <a:r>
              <a:rPr lang="en-US" sz="2000" dirty="0"/>
              <a:t> </a:t>
            </a:r>
            <a:r>
              <a:rPr lang="en-US" sz="2000" dirty="0" err="1"/>
              <a:t>nový</a:t>
            </a:r>
            <a:r>
              <a:rPr lang="en-US" sz="2000" dirty="0"/>
              <a:t> </a:t>
            </a:r>
            <a:r>
              <a:rPr lang="en-US" sz="2000" dirty="0" err="1"/>
              <a:t>běh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150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Blokové</a:t>
            </a:r>
            <a:r>
              <a:rPr lang="en-US" dirty="0"/>
              <a:t> </a:t>
            </a:r>
            <a:r>
              <a:rPr lang="en-US" dirty="0" err="1"/>
              <a:t>schéma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31032" y="5911317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sz="1400" dirty="0">
                <a:hlinkClick r:id="rId2"/>
              </a:rPr>
              <a:t>www.electronics-notes.com/articles/test-methods/oscilloscope/analogue-oscilloscope.php</a:t>
            </a:r>
            <a:endParaRPr lang="en-US" sz="1400" dirty="0"/>
          </a:p>
          <a:p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64904"/>
            <a:ext cx="8704762" cy="36571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07504" y="722709"/>
            <a:ext cx="90010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FF00"/>
                </a:solidFill>
              </a:rPr>
              <a:t>Synchronizace</a:t>
            </a:r>
            <a:endParaRPr lang="en-US" sz="2000" b="1" dirty="0">
              <a:solidFill>
                <a:srgbClr val="00FF00"/>
              </a:solidFill>
            </a:endParaRPr>
          </a:p>
          <a:p>
            <a:r>
              <a:rPr lang="en-US" sz="2000" dirty="0"/>
              <a:t>S </a:t>
            </a:r>
            <a:r>
              <a:rPr lang="en-US" sz="2000" dirty="0" err="1"/>
              <a:t>přepínačem</a:t>
            </a:r>
            <a:r>
              <a:rPr lang="en-US" sz="2000" dirty="0"/>
              <a:t> v </a:t>
            </a:r>
            <a:r>
              <a:rPr lang="en-US" sz="2000" dirty="0" err="1"/>
              <a:t>poloze</a:t>
            </a:r>
            <a:r>
              <a:rPr lang="en-US" sz="2000" dirty="0"/>
              <a:t> </a:t>
            </a:r>
            <a:r>
              <a:rPr lang="en-US" sz="2000" b="1" dirty="0"/>
              <a:t>External trigger = </a:t>
            </a:r>
            <a:r>
              <a:rPr lang="en-US" sz="2000" b="1" dirty="0" err="1"/>
              <a:t>Vnější</a:t>
            </a:r>
            <a:r>
              <a:rPr lang="en-US" sz="2000" b="1" dirty="0"/>
              <a:t> </a:t>
            </a:r>
            <a:r>
              <a:rPr lang="en-US" sz="2000" b="1" dirty="0" err="1"/>
              <a:t>spouštění</a:t>
            </a:r>
            <a:r>
              <a:rPr lang="en-US" sz="2000" b="1" dirty="0"/>
              <a:t> </a:t>
            </a:r>
            <a:r>
              <a:rPr lang="en-US" sz="2000" dirty="0"/>
              <a:t>se </a:t>
            </a:r>
            <a:r>
              <a:rPr lang="en-US" sz="2000" dirty="0" err="1"/>
              <a:t>synchronizační</a:t>
            </a:r>
            <a:r>
              <a:rPr lang="en-US" sz="2000" dirty="0"/>
              <a:t> </a:t>
            </a:r>
            <a:r>
              <a:rPr lang="en-US" sz="2000" dirty="0" err="1"/>
              <a:t>signál</a:t>
            </a:r>
            <a:r>
              <a:rPr lang="en-US" sz="2000" dirty="0"/>
              <a:t> </a:t>
            </a:r>
            <a:r>
              <a:rPr lang="en-US" sz="2000" dirty="0" err="1"/>
              <a:t>přivádí</a:t>
            </a:r>
            <a:r>
              <a:rPr lang="en-US" sz="2000" dirty="0"/>
              <a:t> </a:t>
            </a:r>
            <a:r>
              <a:rPr lang="en-US" sz="2000" dirty="0" err="1"/>
              <a:t>zvenku</a:t>
            </a:r>
            <a:r>
              <a:rPr lang="en-US" sz="2000" b="1" dirty="0"/>
              <a:t>.</a:t>
            </a:r>
          </a:p>
          <a:p>
            <a:r>
              <a:rPr lang="en-US" sz="2000" dirty="0" err="1"/>
              <a:t>Hodí</a:t>
            </a:r>
            <a:r>
              <a:rPr lang="en-US" sz="2000" dirty="0"/>
              <a:t> se </a:t>
            </a:r>
            <a:r>
              <a:rPr lang="en-US" sz="2000" dirty="0" err="1"/>
              <a:t>např</a:t>
            </a:r>
            <a:r>
              <a:rPr lang="en-US" sz="2000" dirty="0"/>
              <a:t>. </a:t>
            </a:r>
            <a:r>
              <a:rPr lang="en-US" sz="2000" dirty="0" err="1"/>
              <a:t>při</a:t>
            </a:r>
            <a:r>
              <a:rPr lang="en-US" sz="2000" dirty="0"/>
              <a:t> </a:t>
            </a:r>
            <a:r>
              <a:rPr lang="en-US" sz="2000" dirty="0" err="1"/>
              <a:t>měření</a:t>
            </a:r>
            <a:r>
              <a:rPr lang="en-US" sz="2000" dirty="0"/>
              <a:t> v TV </a:t>
            </a:r>
            <a:r>
              <a:rPr lang="en-US" sz="2000" dirty="0" err="1"/>
              <a:t>přijímači</a:t>
            </a:r>
            <a:r>
              <a:rPr lang="en-US" sz="2000" dirty="0"/>
              <a:t>, </a:t>
            </a:r>
            <a:r>
              <a:rPr lang="en-US" sz="2000" dirty="0" err="1"/>
              <a:t>kde</a:t>
            </a:r>
            <a:r>
              <a:rPr lang="en-US" sz="2000" dirty="0"/>
              <a:t> </a:t>
            </a:r>
            <a:r>
              <a:rPr lang="en-US" sz="2000" dirty="0" err="1"/>
              <a:t>mnoho</a:t>
            </a:r>
            <a:r>
              <a:rPr lang="en-US" sz="2000" dirty="0"/>
              <a:t> </a:t>
            </a:r>
            <a:r>
              <a:rPr lang="en-US" sz="2000" dirty="0" err="1"/>
              <a:t>signálů</a:t>
            </a:r>
            <a:r>
              <a:rPr lang="en-US" sz="2000" dirty="0"/>
              <a:t> je </a:t>
            </a:r>
            <a:r>
              <a:rPr lang="en-US" sz="2000" dirty="0" err="1"/>
              <a:t>synchronních</a:t>
            </a:r>
            <a:r>
              <a:rPr lang="en-US" sz="2000" dirty="0"/>
              <a:t> </a:t>
            </a:r>
            <a:r>
              <a:rPr lang="en-US" sz="2000" dirty="0" err="1"/>
              <a:t>buď</a:t>
            </a:r>
            <a:r>
              <a:rPr lang="en-US" sz="2000" dirty="0"/>
              <a:t> s </a:t>
            </a:r>
            <a:r>
              <a:rPr lang="en-US" sz="2000"/>
              <a:t>řádkovým, </a:t>
            </a:r>
            <a:r>
              <a:rPr lang="en-US" sz="2000" dirty="0" err="1"/>
              <a:t>nebo</a:t>
            </a:r>
            <a:r>
              <a:rPr lang="en-US" sz="2000" dirty="0"/>
              <a:t> </a:t>
            </a:r>
            <a:r>
              <a:rPr lang="en-US" sz="2000" dirty="0" err="1"/>
              <a:t>snímkovým</a:t>
            </a:r>
            <a:r>
              <a:rPr lang="en-US" sz="2000" dirty="0"/>
              <a:t> </a:t>
            </a:r>
            <a:r>
              <a:rPr lang="en-US" sz="2000" dirty="0" err="1"/>
              <a:t>rozkladem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9114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1612" y="6511341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prvky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904" y="726064"/>
            <a:ext cx="5682512" cy="404896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4363573" y="4891964"/>
            <a:ext cx="4572000" cy="147732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n-US" b="1" dirty="0"/>
              <a:t>Ramp generator = </a:t>
            </a:r>
            <a:r>
              <a:rPr lang="en-US" b="1" dirty="0" err="1"/>
              <a:t>Timebase</a:t>
            </a: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5 </a:t>
            </a:r>
            <a:r>
              <a:rPr lang="en-US" b="1" dirty="0"/>
              <a:t>= </a:t>
            </a:r>
            <a:r>
              <a:rPr lang="en-US" b="1" dirty="0" err="1"/>
              <a:t>Generátor</a:t>
            </a:r>
            <a:r>
              <a:rPr lang="en-US" b="1" dirty="0"/>
              <a:t> </a:t>
            </a:r>
            <a:r>
              <a:rPr lang="en-US" b="1" dirty="0" err="1"/>
              <a:t>pily</a:t>
            </a:r>
            <a:r>
              <a:rPr lang="en-US" b="1" dirty="0"/>
              <a:t> = </a:t>
            </a:r>
            <a:r>
              <a:rPr lang="en-US" b="1" dirty="0" err="1"/>
              <a:t>Časová</a:t>
            </a:r>
            <a:r>
              <a:rPr lang="en-US" b="1" dirty="0"/>
              <a:t> </a:t>
            </a:r>
            <a:r>
              <a:rPr lang="en-US" b="1" dirty="0" err="1"/>
              <a:t>základna</a:t>
            </a:r>
            <a:r>
              <a:rPr lang="en-US" b="1" dirty="0"/>
              <a:t> </a:t>
            </a:r>
            <a:r>
              <a:rPr lang="en-US" dirty="0" err="1"/>
              <a:t>reguluje</a:t>
            </a:r>
            <a:r>
              <a:rPr lang="en-US" dirty="0"/>
              <a:t> </a:t>
            </a:r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běhu</a:t>
            </a:r>
            <a:r>
              <a:rPr lang="en-US" dirty="0"/>
              <a:t> </a:t>
            </a:r>
            <a:r>
              <a:rPr lang="en-US" dirty="0" err="1"/>
              <a:t>paprsku</a:t>
            </a:r>
            <a:r>
              <a:rPr lang="en-US" dirty="0"/>
              <a:t> po </a:t>
            </a:r>
            <a:r>
              <a:rPr lang="en-US" dirty="0" err="1"/>
              <a:t>obrazovce</a:t>
            </a:r>
            <a:r>
              <a:rPr lang="en-US" dirty="0"/>
              <a:t>, </a:t>
            </a:r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dirty="0" err="1"/>
              <a:t>vodorovné</a:t>
            </a:r>
            <a:r>
              <a:rPr lang="en-US" dirty="0"/>
              <a:t> </a:t>
            </a:r>
            <a:r>
              <a:rPr lang="en-US" dirty="0" err="1"/>
              <a:t>roztažení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zhuštění</a:t>
            </a:r>
            <a:r>
              <a:rPr lang="en-US" dirty="0"/>
              <a:t> </a:t>
            </a:r>
            <a:r>
              <a:rPr lang="en-US" dirty="0" err="1"/>
              <a:t>křivky</a:t>
            </a:r>
            <a:r>
              <a:rPr lang="en-US" dirty="0"/>
              <a:t>. 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4963972"/>
            <a:ext cx="363589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Y attenuator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/>
              <a:t> = </a:t>
            </a:r>
            <a:r>
              <a:rPr lang="en-US" b="1" dirty="0" err="1"/>
              <a:t>Dělič</a:t>
            </a:r>
            <a:r>
              <a:rPr lang="en-US" b="1" dirty="0"/>
              <a:t> </a:t>
            </a:r>
            <a:r>
              <a:rPr lang="en-US" b="1" dirty="0" err="1"/>
              <a:t>napětí</a:t>
            </a:r>
            <a:endParaRPr lang="en-US" b="1" dirty="0"/>
          </a:p>
          <a:p>
            <a:r>
              <a:rPr lang="en-US" dirty="0" err="1"/>
              <a:t>reguluje</a:t>
            </a:r>
            <a:r>
              <a:rPr lang="en-US" dirty="0"/>
              <a:t> </a:t>
            </a:r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zesílení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, </a:t>
            </a:r>
          </a:p>
          <a:p>
            <a:r>
              <a:rPr lang="en-US" dirty="0" err="1"/>
              <a:t>určuje</a:t>
            </a:r>
            <a:r>
              <a:rPr lang="en-US" dirty="0"/>
              <a:t> </a:t>
            </a:r>
            <a:r>
              <a:rPr lang="en-US" dirty="0" err="1"/>
              <a:t>výšku</a:t>
            </a:r>
            <a:r>
              <a:rPr lang="en-US" dirty="0"/>
              <a:t> </a:t>
            </a:r>
            <a:r>
              <a:rPr lang="en-US" dirty="0" err="1"/>
              <a:t>křivky</a:t>
            </a:r>
            <a:r>
              <a:rPr lang="en-US" dirty="0"/>
              <a:t> na </a:t>
            </a:r>
            <a:r>
              <a:rPr lang="en-US" dirty="0" err="1"/>
              <a:t>obrazovce</a:t>
            </a:r>
            <a:r>
              <a:rPr lang="en-US" b="1" dirty="0"/>
              <a:t>.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95418" y="1894372"/>
            <a:ext cx="194390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Y shift control = </a:t>
            </a:r>
            <a:r>
              <a:rPr lang="en-US" b="1" dirty="0" err="1"/>
              <a:t>vertikální</a:t>
            </a:r>
            <a:r>
              <a:rPr lang="en-US" b="1" dirty="0"/>
              <a:t> </a:t>
            </a:r>
            <a:r>
              <a:rPr lang="en-US" b="1" dirty="0" err="1"/>
              <a:t>posuv</a:t>
            </a:r>
            <a:endParaRPr lang="en-US" b="1" dirty="0"/>
          </a:p>
          <a:p>
            <a:r>
              <a:rPr lang="en-US" dirty="0" err="1"/>
              <a:t>posouvá</a:t>
            </a:r>
            <a:r>
              <a:rPr lang="en-US" dirty="0"/>
              <a:t> </a:t>
            </a:r>
            <a:r>
              <a:rPr lang="en-US" dirty="0" err="1"/>
              <a:t>křivku</a:t>
            </a:r>
            <a:r>
              <a:rPr lang="en-US" dirty="0"/>
              <a:t> na </a:t>
            </a:r>
            <a:r>
              <a:rPr lang="en-US" dirty="0" err="1"/>
              <a:t>obrazovce</a:t>
            </a:r>
            <a:r>
              <a:rPr lang="en-US" dirty="0"/>
              <a:t> </a:t>
            </a:r>
          </a:p>
          <a:p>
            <a:r>
              <a:rPr lang="en-US" dirty="0" err="1"/>
              <a:t>nahoru</a:t>
            </a:r>
            <a:r>
              <a:rPr lang="en-US" dirty="0"/>
              <a:t> a </a:t>
            </a:r>
            <a:r>
              <a:rPr lang="en-US" dirty="0" err="1"/>
              <a:t>dolů</a:t>
            </a:r>
            <a:r>
              <a:rPr lang="en-US" dirty="0"/>
              <a:t>. 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833779" y="1328416"/>
            <a:ext cx="15055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Signal input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195736" y="2207392"/>
            <a:ext cx="2520280" cy="1617757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12" idx="3"/>
          </p:cNvCxnSpPr>
          <p:nvPr/>
        </p:nvCxnSpPr>
        <p:spPr>
          <a:xfrm>
            <a:off x="2339319" y="1513082"/>
            <a:ext cx="1152561" cy="69431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2088232" y="4063296"/>
            <a:ext cx="1475439" cy="94988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372200" y="4005064"/>
            <a:ext cx="936104" cy="958908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257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>
          <a:xfrm>
            <a:off x="1612" y="6511341"/>
            <a:ext cx="9144000" cy="365125"/>
          </a:xfrm>
        </p:spPr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prvky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68760"/>
            <a:ext cx="5682512" cy="4048965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868144" y="1408130"/>
            <a:ext cx="317502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Příklad</a:t>
            </a:r>
            <a:r>
              <a:rPr lang="en-US" b="1" dirty="0"/>
              <a:t>:</a:t>
            </a:r>
          </a:p>
          <a:p>
            <a:r>
              <a:rPr lang="en-US" dirty="0" err="1"/>
              <a:t>Zobrazení</a:t>
            </a:r>
            <a:r>
              <a:rPr lang="en-US" dirty="0"/>
              <a:t> </a:t>
            </a:r>
            <a:r>
              <a:rPr lang="en-US" dirty="0" err="1"/>
              <a:t>sinusového</a:t>
            </a:r>
            <a:r>
              <a:rPr lang="en-US" dirty="0"/>
              <a:t> </a:t>
            </a:r>
            <a:r>
              <a:rPr lang="en-US" dirty="0" err="1"/>
              <a:t>signálu</a:t>
            </a:r>
            <a:r>
              <a:rPr lang="en-US" dirty="0"/>
              <a:t> o </a:t>
            </a:r>
            <a:r>
              <a:rPr lang="en-US" dirty="0" err="1"/>
              <a:t>amplitudě</a:t>
            </a:r>
            <a:r>
              <a:rPr lang="en-US" dirty="0"/>
              <a:t> 2 V, </a:t>
            </a:r>
          </a:p>
          <a:p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b="1" dirty="0"/>
              <a:t>4 V </a:t>
            </a:r>
            <a:r>
              <a:rPr lang="en-US" b="1" dirty="0" err="1"/>
              <a:t>špička</a:t>
            </a:r>
            <a:r>
              <a:rPr lang="en-US" b="1" dirty="0"/>
              <a:t> – </a:t>
            </a:r>
            <a:r>
              <a:rPr lang="en-US" b="1" dirty="0" err="1"/>
              <a:t>špička</a:t>
            </a:r>
            <a:r>
              <a:rPr lang="en-US" dirty="0"/>
              <a:t>, </a:t>
            </a:r>
          </a:p>
          <a:p>
            <a:r>
              <a:rPr lang="en-US" dirty="0"/>
              <a:t>s </a:t>
            </a:r>
            <a:r>
              <a:rPr lang="en-US" dirty="0" err="1"/>
              <a:t>kmitočtem</a:t>
            </a:r>
            <a:r>
              <a:rPr lang="en-US" dirty="0"/>
              <a:t> </a:t>
            </a:r>
            <a:r>
              <a:rPr lang="en-US" b="1" dirty="0"/>
              <a:t>200 Hz</a:t>
            </a:r>
            <a:r>
              <a:rPr lang="en-US" dirty="0"/>
              <a:t>, </a:t>
            </a:r>
          </a:p>
          <a:p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periodou</a:t>
            </a:r>
            <a:r>
              <a:rPr lang="en-US" dirty="0"/>
              <a:t> </a:t>
            </a:r>
            <a:r>
              <a:rPr lang="en-US" b="1" dirty="0"/>
              <a:t>5 </a:t>
            </a:r>
            <a:r>
              <a:rPr lang="en-US" b="1" dirty="0" err="1"/>
              <a:t>ms</a:t>
            </a:r>
            <a:r>
              <a:rPr lang="en-US" dirty="0" err="1"/>
              <a:t>.</a:t>
            </a:r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9E3904E-A71A-489A-91B5-65CA8E8BA2B7}"/>
              </a:ext>
            </a:extLst>
          </p:cNvPr>
          <p:cNvSpPr/>
          <p:nvPr/>
        </p:nvSpPr>
        <p:spPr>
          <a:xfrm>
            <a:off x="5861472" y="4196940"/>
            <a:ext cx="317502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Rychlost</a:t>
            </a:r>
            <a:r>
              <a:rPr lang="en-US" dirty="0"/>
              <a:t> </a:t>
            </a:r>
            <a:r>
              <a:rPr lang="en-US" dirty="0" err="1"/>
              <a:t>časové</a:t>
            </a:r>
            <a:r>
              <a:rPr lang="en-US" dirty="0"/>
              <a:t> </a:t>
            </a:r>
            <a:r>
              <a:rPr lang="en-US" dirty="0" err="1"/>
              <a:t>základny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5</a:t>
            </a:r>
            <a:r>
              <a:rPr lang="en-US" dirty="0"/>
              <a:t> </a:t>
            </a:r>
            <a:r>
              <a:rPr lang="en-US" dirty="0" err="1"/>
              <a:t>nastavena</a:t>
            </a:r>
            <a:r>
              <a:rPr lang="en-US" dirty="0"/>
              <a:t> na 1 ms/d.</a:t>
            </a:r>
            <a:endParaRPr lang="cs-CZ" dirty="0"/>
          </a:p>
        </p:txBody>
      </p:sp>
      <p:cxnSp>
        <p:nvCxnSpPr>
          <p:cNvPr id="22" name="Přímá spojnice se šipkou 21"/>
          <p:cNvCxnSpPr>
            <a:cxnSpLocks/>
            <a:stCxn id="15" idx="1"/>
          </p:cNvCxnSpPr>
          <p:nvPr/>
        </p:nvCxnSpPr>
        <p:spPr>
          <a:xfrm flipH="1" flipV="1">
            <a:off x="5508104" y="4196940"/>
            <a:ext cx="353368" cy="323166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5F5C00A8-85AB-46AE-8372-853E6D788C08}"/>
              </a:ext>
            </a:extLst>
          </p:cNvPr>
          <p:cNvSpPr/>
          <p:nvPr/>
        </p:nvSpPr>
        <p:spPr>
          <a:xfrm>
            <a:off x="143238" y="5656602"/>
            <a:ext cx="327663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Citlivost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nastavena</a:t>
            </a:r>
            <a:r>
              <a:rPr lang="en-US" dirty="0"/>
              <a:t> na 1 V/d.</a:t>
            </a:r>
            <a:endParaRPr lang="cs-CZ" dirty="0"/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6334E2A-0A9C-4FA7-8C82-4093431FCAF9}"/>
              </a:ext>
            </a:extLst>
          </p:cNvPr>
          <p:cNvCxnSpPr>
            <a:cxnSpLocks/>
          </p:cNvCxnSpPr>
          <p:nvPr/>
        </p:nvCxnSpPr>
        <p:spPr>
          <a:xfrm flipH="1" flipV="1">
            <a:off x="467544" y="4216442"/>
            <a:ext cx="216024" cy="1440160"/>
          </a:xfrm>
          <a:prstGeom prst="straightConnector1">
            <a:avLst/>
          </a:prstGeom>
          <a:ln w="635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E2597A84-3183-4053-A036-4B7D5C77471A}"/>
              </a:ext>
            </a:extLst>
          </p:cNvPr>
          <p:cNvCxnSpPr>
            <a:cxnSpLocks/>
          </p:cNvCxnSpPr>
          <p:nvPr/>
        </p:nvCxnSpPr>
        <p:spPr>
          <a:xfrm flipH="1">
            <a:off x="1637539" y="2065574"/>
            <a:ext cx="1350285" cy="0"/>
          </a:xfrm>
          <a:prstGeom prst="straightConnector1">
            <a:avLst/>
          </a:prstGeom>
          <a:ln w="63500">
            <a:solidFill>
              <a:srgbClr val="00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>
            <a:extLst>
              <a:ext uri="{FF2B5EF4-FFF2-40B4-BE49-F238E27FC236}">
                <a16:creationId xmlns:a16="http://schemas.microsoft.com/office/drawing/2014/main" id="{A2AE9D6C-284C-4F47-9C27-EC738A11E83A}"/>
              </a:ext>
            </a:extLst>
          </p:cNvPr>
          <p:cNvSpPr/>
          <p:nvPr/>
        </p:nvSpPr>
        <p:spPr>
          <a:xfrm>
            <a:off x="1066544" y="1475492"/>
            <a:ext cx="328943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Délka</a:t>
            </a:r>
            <a:r>
              <a:rPr lang="en-US" dirty="0"/>
              <a:t> </a:t>
            </a:r>
            <a:r>
              <a:rPr lang="en-US" dirty="0" err="1"/>
              <a:t>periody</a:t>
            </a:r>
            <a:r>
              <a:rPr lang="en-US" dirty="0"/>
              <a:t> je 5x1 d = 5 ms</a:t>
            </a:r>
            <a:endParaRPr lang="cs-CZ" dirty="0"/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65085404-25E7-438A-B6FC-D8CA4F719B43}"/>
              </a:ext>
            </a:extLst>
          </p:cNvPr>
          <p:cNvCxnSpPr>
            <a:cxnSpLocks/>
          </p:cNvCxnSpPr>
          <p:nvPr/>
        </p:nvCxnSpPr>
        <p:spPr>
          <a:xfrm>
            <a:off x="2051720" y="2276872"/>
            <a:ext cx="0" cy="720080"/>
          </a:xfrm>
          <a:prstGeom prst="straightConnector1">
            <a:avLst/>
          </a:prstGeom>
          <a:ln w="63500">
            <a:solidFill>
              <a:srgbClr val="00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bdélník 36">
            <a:extLst>
              <a:ext uri="{FF2B5EF4-FFF2-40B4-BE49-F238E27FC236}">
                <a16:creationId xmlns:a16="http://schemas.microsoft.com/office/drawing/2014/main" id="{23AAB484-A97F-4ACF-9D3A-5710D2ECA079}"/>
              </a:ext>
            </a:extLst>
          </p:cNvPr>
          <p:cNvSpPr/>
          <p:nvPr/>
        </p:nvSpPr>
        <p:spPr>
          <a:xfrm>
            <a:off x="66761" y="2180939"/>
            <a:ext cx="162491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Výška</a:t>
            </a:r>
            <a:r>
              <a:rPr lang="en-US" dirty="0"/>
              <a:t> </a:t>
            </a:r>
            <a:r>
              <a:rPr lang="en-US" dirty="0" err="1"/>
              <a:t>křivky</a:t>
            </a:r>
            <a:r>
              <a:rPr lang="en-US" dirty="0"/>
              <a:t> je 4x1 d = 4 V</a:t>
            </a:r>
            <a:endParaRPr lang="cs-CZ" dirty="0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7F27F6C9-5784-4602-8327-E41D7FF0183E}"/>
              </a:ext>
            </a:extLst>
          </p:cNvPr>
          <p:cNvSpPr/>
          <p:nvPr/>
        </p:nvSpPr>
        <p:spPr>
          <a:xfrm>
            <a:off x="4211960" y="5702082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err="1"/>
              <a:t>Barevná</a:t>
            </a:r>
            <a:r>
              <a:rPr lang="en-US" i="1" dirty="0"/>
              <a:t> </a:t>
            </a:r>
            <a:r>
              <a:rPr lang="en-US" i="1" dirty="0" err="1"/>
              <a:t>čísla</a:t>
            </a:r>
            <a:r>
              <a:rPr lang="en-US" i="1" dirty="0"/>
              <a:t> </a:t>
            </a:r>
            <a:r>
              <a:rPr lang="en-US" i="1" dirty="0" err="1"/>
              <a:t>odkazují</a:t>
            </a:r>
            <a:r>
              <a:rPr lang="en-US" i="1" dirty="0"/>
              <a:t> na </a:t>
            </a:r>
            <a:r>
              <a:rPr lang="en-US" i="1" dirty="0" err="1"/>
              <a:t>položky</a:t>
            </a:r>
            <a:r>
              <a:rPr lang="en-US" i="1" dirty="0"/>
              <a:t> v </a:t>
            </a:r>
            <a:r>
              <a:rPr lang="en-US" i="1" dirty="0" err="1"/>
              <a:t>blokových</a:t>
            </a:r>
            <a:r>
              <a:rPr lang="en-US" i="1" dirty="0"/>
              <a:t> </a:t>
            </a:r>
            <a:r>
              <a:rPr lang="en-US" i="1" dirty="0" err="1"/>
              <a:t>schématech</a:t>
            </a:r>
            <a:r>
              <a:rPr lang="en-US" i="1" dirty="0"/>
              <a:t> na </a:t>
            </a:r>
            <a:r>
              <a:rPr lang="en-US" i="1" dirty="0" err="1"/>
              <a:t>předchozích</a:t>
            </a:r>
            <a:r>
              <a:rPr lang="en-US" i="1" dirty="0"/>
              <a:t> </a:t>
            </a:r>
            <a:r>
              <a:rPr lang="en-US" i="1" dirty="0" err="1"/>
              <a:t>snímcích</a:t>
            </a:r>
            <a:r>
              <a:rPr lang="en-US" i="1" dirty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95913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prvky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7544" y="769350"/>
            <a:ext cx="8647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http://hyperphysics.phy-astr.gsu.edu/hbase/Electronic/oscope.html</a:t>
            </a:r>
            <a:endParaRPr lang="en-US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68759"/>
            <a:ext cx="5688632" cy="48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5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Odkazy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3200" dirty="0"/>
          </a:p>
          <a:p>
            <a:r>
              <a:rPr lang="en-US" sz="3200" dirty="0" err="1"/>
              <a:t>Další</a:t>
            </a:r>
            <a:r>
              <a:rPr lang="en-US" sz="3200" dirty="0"/>
              <a:t> </a:t>
            </a:r>
            <a:r>
              <a:rPr lang="cs-CZ" sz="3200" dirty="0"/>
              <a:t>informace jsou v</a:t>
            </a:r>
          </a:p>
          <a:p>
            <a:r>
              <a:rPr lang="cs-CZ" sz="3200" dirty="0">
                <a:hlinkClick r:id="rId3"/>
              </a:rPr>
              <a:t>http://www.sse-najizdarne.cz/</a:t>
            </a:r>
            <a:endParaRPr lang="cs-CZ" sz="3200" dirty="0"/>
          </a:p>
          <a:p>
            <a:r>
              <a:rPr lang="cs-CZ" sz="2400" dirty="0"/>
              <a:t>Dokumenty – Učební texty – Elektrická měření – od str. 56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842205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Zajímavosti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Články</a:t>
            </a:r>
          </a:p>
          <a:p>
            <a:r>
              <a:rPr lang="cs-CZ" sz="3200" b="1" u="sng" dirty="0">
                <a:hlinkClick r:id="rId3"/>
              </a:rPr>
              <a:t>http://www.ledametrix.com/oscope/</a:t>
            </a:r>
            <a:endParaRPr lang="cs-CZ" sz="3200" b="1" dirty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0742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400018"/>
            <a:ext cx="8229600" cy="369332"/>
          </a:xfrm>
        </p:spPr>
        <p:txBody>
          <a:bodyPr/>
          <a:lstStyle/>
          <a:p>
            <a:r>
              <a:rPr lang="cs-CZ" dirty="0"/>
              <a:t>Zajímavosti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7504" y="828000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Sound Card Oscilloscope - How To Make A PC Scope</a:t>
            </a:r>
            <a:endParaRPr lang="cs-CZ" sz="2400" b="1" dirty="0"/>
          </a:p>
          <a:p>
            <a:r>
              <a:rPr lang="cs-CZ" sz="2400" dirty="0">
                <a:hlinkClick r:id="rId3"/>
              </a:rPr>
              <a:t>https://www.youtube.com/watch?v=jpFqNTuD9C8</a:t>
            </a:r>
            <a:endParaRPr lang="cs-CZ" sz="2400" dirty="0"/>
          </a:p>
          <a:p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772816"/>
            <a:ext cx="7445779" cy="42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Picture 2" descr="Rescued analog oscilloscope works fine, still has value - E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55536"/>
            <a:ext cx="3937620" cy="311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980728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Analogový</a:t>
            </a:r>
            <a:r>
              <a:rPr lang="en-US" sz="2800" b="1" dirty="0"/>
              <a:t> </a:t>
            </a:r>
            <a:r>
              <a:rPr lang="en-US" sz="2800" b="1" dirty="0" err="1"/>
              <a:t>osciloskop</a:t>
            </a:r>
            <a:r>
              <a:rPr lang="en-US" sz="2800" dirty="0"/>
              <a:t> </a:t>
            </a:r>
            <a:r>
              <a:rPr lang="en-US" sz="2800" dirty="0" err="1"/>
              <a:t>pomocí</a:t>
            </a:r>
            <a:r>
              <a:rPr lang="en-US" sz="2800" dirty="0"/>
              <a:t> </a:t>
            </a:r>
            <a:r>
              <a:rPr lang="en-US" sz="2800" dirty="0" err="1"/>
              <a:t>elektronového</a:t>
            </a:r>
            <a:r>
              <a:rPr lang="en-US" sz="2800" dirty="0"/>
              <a:t> </a:t>
            </a:r>
            <a:r>
              <a:rPr lang="en-US" sz="2800" dirty="0" err="1"/>
              <a:t>paprsku</a:t>
            </a:r>
            <a:r>
              <a:rPr lang="en-US" sz="2800" dirty="0"/>
              <a:t> </a:t>
            </a:r>
            <a:r>
              <a:rPr lang="en-US" sz="2800" dirty="0" err="1"/>
              <a:t>vykresluje</a:t>
            </a:r>
            <a:r>
              <a:rPr lang="en-US" sz="2800" dirty="0"/>
              <a:t> </a:t>
            </a:r>
            <a:r>
              <a:rPr lang="en-US" sz="2800" dirty="0" err="1"/>
              <a:t>obraz</a:t>
            </a:r>
            <a:r>
              <a:rPr lang="en-US" sz="2800" dirty="0"/>
              <a:t> do </a:t>
            </a:r>
            <a:r>
              <a:rPr lang="en-US" sz="2800" dirty="0" err="1"/>
              <a:t>světélkující</a:t>
            </a:r>
            <a:r>
              <a:rPr lang="en-US" sz="2800" dirty="0"/>
              <a:t> </a:t>
            </a:r>
            <a:r>
              <a:rPr lang="en-US" sz="2800" dirty="0" err="1"/>
              <a:t>vrstvy</a:t>
            </a:r>
            <a:r>
              <a:rPr lang="en-US" sz="2800" dirty="0"/>
              <a:t> – </a:t>
            </a:r>
            <a:r>
              <a:rPr lang="en-US" sz="2800" dirty="0" err="1"/>
              <a:t>luminoforu</a:t>
            </a:r>
            <a:r>
              <a:rPr lang="en-US" sz="2800" dirty="0"/>
              <a:t> – na </a:t>
            </a:r>
            <a:r>
              <a:rPr lang="en-US" sz="2800" dirty="0" err="1"/>
              <a:t>vnitřní</a:t>
            </a:r>
            <a:r>
              <a:rPr lang="en-US" sz="2800" dirty="0"/>
              <a:t> </a:t>
            </a:r>
            <a:r>
              <a:rPr lang="en-US" sz="2800" dirty="0" err="1"/>
              <a:t>stranu</a:t>
            </a:r>
            <a:r>
              <a:rPr lang="en-US" sz="2800" dirty="0"/>
              <a:t> </a:t>
            </a:r>
            <a:r>
              <a:rPr lang="en-US" sz="2800" dirty="0" err="1"/>
              <a:t>vzduchoprázdné</a:t>
            </a:r>
            <a:r>
              <a:rPr lang="en-US" sz="2800" dirty="0"/>
              <a:t> </a:t>
            </a:r>
            <a:r>
              <a:rPr lang="en-US" sz="2800" dirty="0" err="1"/>
              <a:t>baňky</a:t>
            </a:r>
            <a:r>
              <a:rPr lang="en-US" sz="2800" dirty="0"/>
              <a:t> – </a:t>
            </a:r>
            <a:r>
              <a:rPr lang="en-US" sz="2800" dirty="0" err="1"/>
              <a:t>obrazovky</a:t>
            </a:r>
            <a:r>
              <a:rPr lang="en-US" sz="2800" dirty="0"/>
              <a:t>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05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Picture 2" descr="Rescued analog oscilloscope works fine, still has value - E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46213"/>
            <a:ext cx="2713484" cy="21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980728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Elektronový</a:t>
            </a:r>
            <a:r>
              <a:rPr lang="en-US" sz="2800" b="1" dirty="0"/>
              <a:t> </a:t>
            </a:r>
            <a:r>
              <a:rPr lang="en-US" sz="2800" b="1" dirty="0" err="1"/>
              <a:t>paprsek</a:t>
            </a:r>
            <a:r>
              <a:rPr lang="en-US" sz="2800" b="1" dirty="0"/>
              <a:t> </a:t>
            </a:r>
            <a:r>
              <a:rPr lang="en-US" sz="2800" dirty="0"/>
              <a:t>není </a:t>
            </a:r>
            <a:r>
              <a:rPr lang="en-US" sz="2800" dirty="0" err="1"/>
              <a:t>vidět</a:t>
            </a:r>
            <a:r>
              <a:rPr lang="en-US" sz="2800" dirty="0"/>
              <a:t>. </a:t>
            </a:r>
            <a:r>
              <a:rPr lang="en-US" sz="2800" dirty="0" err="1"/>
              <a:t>Jsou</a:t>
            </a:r>
            <a:r>
              <a:rPr lang="en-US" sz="2800" dirty="0"/>
              <a:t> </a:t>
            </a:r>
            <a:r>
              <a:rPr lang="en-US" sz="2800" dirty="0" err="1"/>
              <a:t>vidět</a:t>
            </a:r>
            <a:r>
              <a:rPr lang="en-US" sz="2800" dirty="0"/>
              <a:t> </a:t>
            </a:r>
            <a:r>
              <a:rPr lang="en-US" sz="2800" dirty="0" err="1"/>
              <a:t>jeho</a:t>
            </a:r>
            <a:r>
              <a:rPr lang="en-US" sz="2800" dirty="0"/>
              <a:t> </a:t>
            </a:r>
            <a:r>
              <a:rPr lang="en-US" sz="2800" dirty="0" err="1"/>
              <a:t>účinky</a:t>
            </a:r>
            <a:r>
              <a:rPr lang="en-US" sz="2800" dirty="0"/>
              <a:t> na </a:t>
            </a:r>
            <a:r>
              <a:rPr lang="en-US" sz="2800" dirty="0" err="1"/>
              <a:t>luminofor</a:t>
            </a:r>
            <a:r>
              <a:rPr lang="en-US" sz="2800" dirty="0"/>
              <a:t>.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506852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Obrazovka</a:t>
            </a:r>
            <a:r>
              <a:rPr lang="en-US" sz="2800" b="1" dirty="0"/>
              <a:t> </a:t>
            </a:r>
            <a:r>
              <a:rPr lang="en-US" sz="2800" dirty="0" err="1"/>
              <a:t>musí</a:t>
            </a:r>
            <a:r>
              <a:rPr lang="en-US" sz="2800" dirty="0"/>
              <a:t> </a:t>
            </a:r>
            <a:r>
              <a:rPr lang="en-US" sz="2800" dirty="0" err="1"/>
              <a:t>být</a:t>
            </a:r>
            <a:r>
              <a:rPr lang="en-US" sz="2800" dirty="0"/>
              <a:t> </a:t>
            </a:r>
            <a:r>
              <a:rPr lang="en-US" sz="2800" dirty="0" err="1"/>
              <a:t>vzduchoprázdná</a:t>
            </a:r>
            <a:r>
              <a:rPr lang="en-US" sz="2800" dirty="0"/>
              <a:t>. </a:t>
            </a:r>
          </a:p>
          <a:p>
            <a:r>
              <a:rPr lang="en-US" sz="2800" dirty="0"/>
              <a:t>Ve </a:t>
            </a:r>
            <a:r>
              <a:rPr lang="en-US" sz="2800" dirty="0" err="1"/>
              <a:t>vzduchu</a:t>
            </a:r>
            <a:r>
              <a:rPr lang="en-US" sz="2800" dirty="0"/>
              <a:t> by se </a:t>
            </a:r>
            <a:r>
              <a:rPr lang="en-US" sz="2800" dirty="0" err="1"/>
              <a:t>elektrony</a:t>
            </a:r>
            <a:r>
              <a:rPr lang="en-US" sz="2800" dirty="0"/>
              <a:t> </a:t>
            </a:r>
            <a:r>
              <a:rPr lang="en-US" sz="2800" dirty="0" err="1"/>
              <a:t>nemohly</a:t>
            </a:r>
            <a:r>
              <a:rPr lang="en-US" sz="2800" dirty="0"/>
              <a:t> </a:t>
            </a:r>
            <a:r>
              <a:rPr lang="en-US" sz="2800" dirty="0" err="1"/>
              <a:t>volně</a:t>
            </a:r>
            <a:r>
              <a:rPr lang="en-US" sz="2800" dirty="0"/>
              <a:t> </a:t>
            </a:r>
            <a:r>
              <a:rPr lang="en-US" sz="2800" dirty="0" err="1"/>
              <a:t>pohybovat</a:t>
            </a:r>
            <a:r>
              <a:rPr lang="en-US" sz="2800" dirty="0"/>
              <a:t>, </a:t>
            </a:r>
            <a:r>
              <a:rPr lang="en-US" sz="2800" dirty="0" err="1"/>
              <a:t>narážely</a:t>
            </a:r>
            <a:r>
              <a:rPr lang="en-US" sz="2800" dirty="0"/>
              <a:t> by do </a:t>
            </a:r>
            <a:r>
              <a:rPr lang="en-US" sz="2800" dirty="0" err="1"/>
              <a:t>molekul</a:t>
            </a:r>
            <a:r>
              <a:rPr lang="en-US" sz="2800" dirty="0"/>
              <a:t> </a:t>
            </a:r>
            <a:r>
              <a:rPr lang="en-US" sz="2800" dirty="0" err="1"/>
              <a:t>plynů</a:t>
            </a:r>
            <a:r>
              <a:rPr lang="en-US" sz="28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27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Picture 2" descr="Rescued analog oscilloscope works fine, still has value - ED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2355"/>
            <a:ext cx="2713484" cy="21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7504" y="980728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 </a:t>
            </a:r>
            <a:r>
              <a:rPr lang="en-US" sz="2800" dirty="0" err="1"/>
              <a:t>paprskem</a:t>
            </a:r>
            <a:r>
              <a:rPr lang="en-US" sz="2800" dirty="0"/>
              <a:t> je </a:t>
            </a:r>
            <a:r>
              <a:rPr lang="en-US" sz="2800" dirty="0" err="1"/>
              <a:t>nutno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luminoforu</a:t>
            </a:r>
            <a:r>
              <a:rPr lang="en-US" sz="2800" dirty="0"/>
              <a:t> </a:t>
            </a:r>
            <a:r>
              <a:rPr lang="en-US" sz="2800" dirty="0" err="1"/>
              <a:t>pohybovat</a:t>
            </a:r>
            <a:r>
              <a:rPr lang="en-US" sz="2800" dirty="0"/>
              <a:t> </a:t>
            </a:r>
            <a:r>
              <a:rPr lang="en-US" sz="2800" dirty="0" err="1"/>
              <a:t>jako</a:t>
            </a:r>
            <a:r>
              <a:rPr lang="en-US" sz="2800" dirty="0"/>
              <a:t> s </a:t>
            </a:r>
            <a:r>
              <a:rPr lang="en-US" sz="2800" dirty="0" err="1"/>
              <a:t>tužkou</a:t>
            </a:r>
            <a:r>
              <a:rPr lang="en-US" sz="2800" dirty="0"/>
              <a:t> </a:t>
            </a:r>
            <a:r>
              <a:rPr lang="en-US" sz="2800" dirty="0" err="1"/>
              <a:t>po</a:t>
            </a:r>
            <a:r>
              <a:rPr lang="en-US" sz="2800" dirty="0"/>
              <a:t> </a:t>
            </a:r>
            <a:r>
              <a:rPr lang="en-US" sz="2800" dirty="0" err="1"/>
              <a:t>papíru</a:t>
            </a:r>
            <a:r>
              <a:rPr lang="en-US" sz="2800" dirty="0"/>
              <a:t>.</a:t>
            </a:r>
            <a:endParaRPr lang="en-US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4506852"/>
            <a:ext cx="9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Chceme</a:t>
            </a:r>
            <a:r>
              <a:rPr lang="en-US" sz="2800" dirty="0"/>
              <a:t>-li </a:t>
            </a:r>
            <a:r>
              <a:rPr lang="en-US" sz="2800" dirty="0" err="1"/>
              <a:t>tužkou</a:t>
            </a:r>
            <a:r>
              <a:rPr lang="en-US" sz="2800" dirty="0"/>
              <a:t> </a:t>
            </a:r>
            <a:r>
              <a:rPr lang="en-US" sz="2800" dirty="0" err="1"/>
              <a:t>nakreslit</a:t>
            </a:r>
            <a:r>
              <a:rPr lang="en-US" sz="2800" dirty="0"/>
              <a:t> na </a:t>
            </a:r>
            <a:r>
              <a:rPr lang="en-US" sz="2800" dirty="0" err="1"/>
              <a:t>papír</a:t>
            </a:r>
            <a:r>
              <a:rPr lang="en-US" sz="2800" dirty="0"/>
              <a:t> sinus, </a:t>
            </a:r>
            <a:r>
              <a:rPr lang="en-US" sz="2800" dirty="0" err="1"/>
              <a:t>musí</a:t>
            </a:r>
            <a:r>
              <a:rPr lang="en-US" sz="2800" dirty="0"/>
              <a:t> </a:t>
            </a:r>
            <a:r>
              <a:rPr lang="en-US" sz="2800" dirty="0" err="1"/>
              <a:t>ruka</a:t>
            </a:r>
            <a:r>
              <a:rPr lang="en-US" sz="2800" dirty="0"/>
              <a:t> </a:t>
            </a:r>
            <a:r>
              <a:rPr lang="en-US" sz="2800" dirty="0" err="1"/>
              <a:t>vykonávat</a:t>
            </a:r>
            <a:r>
              <a:rPr lang="en-US" sz="2800" dirty="0"/>
              <a:t> </a:t>
            </a:r>
            <a:r>
              <a:rPr lang="en-US" sz="2800" dirty="0" err="1"/>
              <a:t>dva</a:t>
            </a:r>
            <a:r>
              <a:rPr lang="en-US" sz="2800" dirty="0"/>
              <a:t> </a:t>
            </a:r>
            <a:r>
              <a:rPr lang="en-US" sz="2800" dirty="0" err="1"/>
              <a:t>pohyby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nahoru</a:t>
            </a:r>
            <a:r>
              <a:rPr lang="en-US" sz="2800" dirty="0"/>
              <a:t> – </a:t>
            </a:r>
            <a:r>
              <a:rPr lang="en-US" sz="2800" dirty="0" err="1"/>
              <a:t>dolů</a:t>
            </a:r>
            <a:r>
              <a:rPr lang="en-US" sz="2800" dirty="0"/>
              <a:t> = </a:t>
            </a:r>
            <a:r>
              <a:rPr lang="en-US" sz="2800" dirty="0" err="1"/>
              <a:t>vertikálně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zleva</a:t>
            </a:r>
            <a:r>
              <a:rPr lang="en-US" sz="2800" dirty="0"/>
              <a:t> </a:t>
            </a:r>
            <a:r>
              <a:rPr lang="en-US" sz="2800" dirty="0" err="1"/>
              <a:t>doprava</a:t>
            </a:r>
            <a:r>
              <a:rPr lang="en-US" sz="2800" dirty="0"/>
              <a:t> = </a:t>
            </a:r>
            <a:r>
              <a:rPr lang="en-US" sz="2800" dirty="0" err="1"/>
              <a:t>horizontálně</a:t>
            </a:r>
            <a:endParaRPr lang="en-US" sz="2000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7" y="1615472"/>
            <a:ext cx="3378598" cy="2860276"/>
          </a:xfrm>
          <a:prstGeom prst="rect">
            <a:avLst/>
          </a:prstGeom>
        </p:spPr>
      </p:pic>
      <p:cxnSp>
        <p:nvCxnSpPr>
          <p:cNvPr id="17" name="Přímá spojnice se šipkou 16"/>
          <p:cNvCxnSpPr/>
          <p:nvPr/>
        </p:nvCxnSpPr>
        <p:spPr>
          <a:xfrm>
            <a:off x="8532440" y="2231157"/>
            <a:ext cx="0" cy="883126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5832009" y="3199648"/>
            <a:ext cx="1241634" cy="0"/>
          </a:xfrm>
          <a:prstGeom prst="straightConnector1">
            <a:avLst/>
          </a:prstGeom>
          <a:ln w="762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7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7504" y="980728"/>
            <a:ext cx="9001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Pokus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000" dirty="0" err="1"/>
              <a:t>Potřebujeme</a:t>
            </a:r>
            <a:r>
              <a:rPr lang="en-US" sz="20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žák</a:t>
            </a:r>
            <a:r>
              <a:rPr lang="en-US" sz="2000" dirty="0"/>
              <a:t>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žák</a:t>
            </a:r>
            <a:r>
              <a:rPr lang="en-US" sz="2000" dirty="0"/>
              <a:t>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tužka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/>
              <a:t>papír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err="1"/>
              <a:t>Žák</a:t>
            </a:r>
            <a:r>
              <a:rPr lang="en-US" sz="2000" dirty="0"/>
              <a:t> 1 </a:t>
            </a:r>
            <a:r>
              <a:rPr lang="en-US" sz="2000" dirty="0" err="1"/>
              <a:t>pohybuje</a:t>
            </a:r>
            <a:r>
              <a:rPr lang="en-US" sz="2000" dirty="0"/>
              <a:t> </a:t>
            </a:r>
            <a:r>
              <a:rPr lang="en-US" sz="2000" dirty="0" err="1"/>
              <a:t>tužkou</a:t>
            </a:r>
            <a:r>
              <a:rPr lang="en-US" sz="2000" dirty="0"/>
              <a:t> </a:t>
            </a:r>
            <a:r>
              <a:rPr lang="en-US" sz="2000" dirty="0" err="1"/>
              <a:t>nahoru</a:t>
            </a:r>
            <a:r>
              <a:rPr lang="en-US" sz="2000" dirty="0"/>
              <a:t> – </a:t>
            </a:r>
            <a:r>
              <a:rPr lang="en-US" sz="2000" dirty="0" err="1"/>
              <a:t>dolů</a:t>
            </a:r>
            <a:r>
              <a:rPr lang="en-US" sz="2000" dirty="0"/>
              <a:t> = </a:t>
            </a:r>
            <a:r>
              <a:rPr lang="en-US" sz="2000" dirty="0" err="1"/>
              <a:t>vertikálně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Žák</a:t>
            </a:r>
            <a:r>
              <a:rPr lang="en-US" sz="2000" dirty="0"/>
              <a:t> 2 </a:t>
            </a:r>
            <a:r>
              <a:rPr lang="en-US" sz="2000" dirty="0" err="1"/>
              <a:t>pohybuje</a:t>
            </a:r>
            <a:r>
              <a:rPr lang="en-US" sz="2000" dirty="0"/>
              <a:t> </a:t>
            </a:r>
            <a:r>
              <a:rPr lang="en-US" sz="2000" dirty="0" err="1"/>
              <a:t>papírem</a:t>
            </a:r>
            <a:r>
              <a:rPr lang="en-US" sz="2000" dirty="0"/>
              <a:t> pod </a:t>
            </a:r>
            <a:r>
              <a:rPr lang="en-US" sz="2000" dirty="0" err="1"/>
              <a:t>tužkou</a:t>
            </a:r>
            <a:r>
              <a:rPr lang="en-US" sz="2000" dirty="0"/>
              <a:t> </a:t>
            </a:r>
            <a:r>
              <a:rPr lang="en-US" sz="2000" dirty="0" err="1"/>
              <a:t>vodorovně</a:t>
            </a:r>
            <a:r>
              <a:rPr lang="en-US" sz="2000" dirty="0"/>
              <a:t> = </a:t>
            </a:r>
            <a:r>
              <a:rPr lang="en-US" sz="2000" dirty="0" err="1"/>
              <a:t>horizontálně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Výsledek</a:t>
            </a:r>
            <a:r>
              <a:rPr lang="en-US" sz="2000" dirty="0"/>
              <a:t>: </a:t>
            </a:r>
            <a:r>
              <a:rPr lang="en-US" sz="2000" dirty="0" err="1"/>
              <a:t>sinusová</a:t>
            </a:r>
            <a:r>
              <a:rPr lang="en-US" sz="2000" dirty="0"/>
              <a:t> </a:t>
            </a:r>
            <a:r>
              <a:rPr lang="en-US" sz="2000" dirty="0" err="1"/>
              <a:t>křivka</a:t>
            </a:r>
            <a:r>
              <a:rPr lang="en-US" sz="2000" dirty="0"/>
              <a:t> na </a:t>
            </a:r>
            <a:r>
              <a:rPr lang="en-US" sz="2000" dirty="0" err="1"/>
              <a:t>papíře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1400" i="1" dirty="0" err="1"/>
              <a:t>Metodická</a:t>
            </a:r>
            <a:r>
              <a:rPr lang="en-US" sz="1400" i="1" dirty="0"/>
              <a:t> </a:t>
            </a:r>
            <a:r>
              <a:rPr lang="en-US" sz="1400" i="1" dirty="0" err="1"/>
              <a:t>poznámka</a:t>
            </a:r>
            <a:r>
              <a:rPr lang="en-US" sz="1400" i="1" dirty="0"/>
              <a:t>: Aby se </a:t>
            </a:r>
            <a:r>
              <a:rPr lang="en-US" sz="1400" i="1" dirty="0" err="1"/>
              <a:t>tužka</a:t>
            </a:r>
            <a:r>
              <a:rPr lang="en-US" sz="1400" i="1" dirty="0"/>
              <a:t> </a:t>
            </a:r>
            <a:r>
              <a:rPr lang="en-US" sz="1400" i="1" dirty="0" err="1"/>
              <a:t>pohybovala</a:t>
            </a:r>
            <a:r>
              <a:rPr lang="en-US" sz="1400" i="1" dirty="0"/>
              <a:t> </a:t>
            </a:r>
            <a:r>
              <a:rPr lang="en-US" sz="1400" i="1" dirty="0" err="1"/>
              <a:t>vůči</a:t>
            </a:r>
            <a:r>
              <a:rPr lang="en-US" sz="1400" i="1" dirty="0"/>
              <a:t> </a:t>
            </a:r>
            <a:r>
              <a:rPr lang="en-US" sz="1400" i="1" dirty="0" err="1"/>
              <a:t>papíru</a:t>
            </a:r>
            <a:r>
              <a:rPr lang="en-US" sz="1400" i="1" dirty="0"/>
              <a:t> </a:t>
            </a:r>
            <a:r>
              <a:rPr lang="en-US" sz="1400" i="1" dirty="0" err="1"/>
              <a:t>zleva</a:t>
            </a:r>
            <a:r>
              <a:rPr lang="en-US" sz="1400" i="1" dirty="0"/>
              <a:t> </a:t>
            </a:r>
            <a:r>
              <a:rPr lang="en-US" sz="1400" i="1" dirty="0" err="1"/>
              <a:t>doprava</a:t>
            </a:r>
            <a:r>
              <a:rPr lang="en-US" sz="1400" i="1" dirty="0"/>
              <a:t>, je </a:t>
            </a:r>
            <a:r>
              <a:rPr lang="en-US" sz="1400" i="1" dirty="0" err="1"/>
              <a:t>nutno</a:t>
            </a:r>
            <a:r>
              <a:rPr lang="en-US" sz="1400" i="1" dirty="0"/>
              <a:t> </a:t>
            </a:r>
            <a:r>
              <a:rPr lang="en-US" sz="1400" i="1" dirty="0" err="1"/>
              <a:t>táhnout</a:t>
            </a:r>
            <a:r>
              <a:rPr lang="en-US" sz="1400" i="1" dirty="0"/>
              <a:t> </a:t>
            </a:r>
            <a:r>
              <a:rPr lang="en-US" sz="1400" i="1" dirty="0" err="1"/>
              <a:t>papír</a:t>
            </a:r>
            <a:r>
              <a:rPr lang="en-US" sz="1400" i="1" dirty="0"/>
              <a:t> </a:t>
            </a:r>
            <a:r>
              <a:rPr lang="en-US" sz="1400" i="1" dirty="0" err="1"/>
              <a:t>doleva</a:t>
            </a:r>
            <a:r>
              <a:rPr lang="en-US" sz="1400" i="1" dirty="0"/>
              <a:t>.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64642"/>
            <a:ext cx="4418281" cy="3740458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>
            <a:off x="8532440" y="1772816"/>
            <a:ext cx="0" cy="1570819"/>
          </a:xfrm>
          <a:prstGeom prst="straightConnector1">
            <a:avLst/>
          </a:prstGeom>
          <a:ln w="762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5508104" y="3429000"/>
            <a:ext cx="1656184" cy="0"/>
          </a:xfrm>
          <a:prstGeom prst="straightConnector1">
            <a:avLst/>
          </a:prstGeom>
          <a:ln w="76200">
            <a:solidFill>
              <a:srgbClr val="00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5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943271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Electron gun = </a:t>
            </a:r>
            <a:r>
              <a:rPr lang="en-US" sz="2000" dirty="0" err="1"/>
              <a:t>elektronová</a:t>
            </a:r>
            <a:r>
              <a:rPr lang="en-US" sz="2000" dirty="0"/>
              <a:t> </a:t>
            </a:r>
            <a:r>
              <a:rPr lang="en-US" sz="2000" dirty="0" err="1"/>
              <a:t>tryska</a:t>
            </a:r>
            <a:r>
              <a:rPr lang="en-US" sz="2000" dirty="0"/>
              <a:t> = </a:t>
            </a:r>
            <a:r>
              <a:rPr lang="en-US" sz="2000" dirty="0" err="1"/>
              <a:t>katoda</a:t>
            </a:r>
            <a:r>
              <a:rPr lang="en-US" sz="2000" dirty="0"/>
              <a:t> </a:t>
            </a:r>
            <a:r>
              <a:rPr lang="en-US" sz="2000" dirty="0" err="1"/>
              <a:t>má</a:t>
            </a:r>
            <a:r>
              <a:rPr lang="en-US" sz="2000" dirty="0"/>
              <a:t> </a:t>
            </a:r>
            <a:r>
              <a:rPr lang="en-US" sz="2000" dirty="0" err="1"/>
              <a:t>topné</a:t>
            </a:r>
            <a:r>
              <a:rPr lang="en-US" sz="2000" dirty="0"/>
              <a:t> </a:t>
            </a:r>
            <a:r>
              <a:rPr lang="en-US" sz="2000" dirty="0" err="1"/>
              <a:t>tělísko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ji</a:t>
            </a:r>
            <a:r>
              <a:rPr lang="en-US" sz="2000" dirty="0"/>
              <a:t> </a:t>
            </a:r>
            <a:r>
              <a:rPr lang="en-US" sz="2000" dirty="0" err="1"/>
              <a:t>rozžhaví</a:t>
            </a:r>
            <a:r>
              <a:rPr lang="en-US" sz="2000" dirty="0"/>
              <a:t>. </a:t>
            </a:r>
            <a:r>
              <a:rPr lang="en-US" sz="2000" dirty="0" err="1"/>
              <a:t>Volné</a:t>
            </a:r>
            <a:r>
              <a:rPr lang="en-US" sz="2000" dirty="0"/>
              <a:t> </a:t>
            </a:r>
            <a:r>
              <a:rPr lang="en-US" sz="2000" dirty="0" err="1"/>
              <a:t>elektrony</a:t>
            </a:r>
            <a:r>
              <a:rPr lang="en-US" sz="2000" dirty="0"/>
              <a:t> </a:t>
            </a:r>
            <a:r>
              <a:rPr lang="en-US" sz="2000" dirty="0" err="1"/>
              <a:t>přítomné</a:t>
            </a:r>
            <a:r>
              <a:rPr lang="en-US" sz="2000" dirty="0"/>
              <a:t> v </a:t>
            </a:r>
            <a:r>
              <a:rPr lang="en-US" sz="2000" dirty="0" err="1"/>
              <a:t>každém</a:t>
            </a:r>
            <a:r>
              <a:rPr lang="en-US" sz="2000" dirty="0"/>
              <a:t> </a:t>
            </a:r>
            <a:r>
              <a:rPr lang="en-US" sz="2000" dirty="0" err="1"/>
              <a:t>kovu</a:t>
            </a:r>
            <a:r>
              <a:rPr lang="en-US" sz="2000" dirty="0"/>
              <a:t> se </a:t>
            </a:r>
            <a:r>
              <a:rPr lang="en-US" sz="2000" dirty="0" err="1"/>
              <a:t>vlivem</a:t>
            </a:r>
            <a:r>
              <a:rPr lang="en-US" sz="2000" dirty="0"/>
              <a:t> </a:t>
            </a:r>
            <a:r>
              <a:rPr lang="en-US" sz="2000" dirty="0" err="1"/>
              <a:t>teploty</a:t>
            </a:r>
            <a:r>
              <a:rPr lang="en-US" sz="2000" dirty="0"/>
              <a:t> </a:t>
            </a:r>
            <a:r>
              <a:rPr lang="en-US" sz="2000" dirty="0" err="1"/>
              <a:t>pohybují</a:t>
            </a:r>
            <a:r>
              <a:rPr lang="en-US" sz="2000" dirty="0"/>
              <a:t> </a:t>
            </a:r>
            <a:r>
              <a:rPr lang="en-US" sz="2000" dirty="0" err="1"/>
              <a:t>prudce</a:t>
            </a:r>
            <a:r>
              <a:rPr lang="en-US" sz="2000" dirty="0"/>
              <a:t>, </a:t>
            </a:r>
            <a:r>
              <a:rPr lang="en-US" sz="2000" dirty="0" err="1"/>
              <a:t>občas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vyskočí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povrch</a:t>
            </a:r>
            <a:r>
              <a:rPr lang="en-US" sz="2000" dirty="0"/>
              <a:t> </a:t>
            </a:r>
            <a:r>
              <a:rPr lang="en-US" sz="2000" dirty="0" err="1"/>
              <a:t>kovu</a:t>
            </a:r>
            <a:r>
              <a:rPr lang="en-US" sz="2000" dirty="0"/>
              <a:t>. </a:t>
            </a:r>
            <a:r>
              <a:rPr lang="en-US" sz="2000" dirty="0" err="1"/>
              <a:t>Normálně</a:t>
            </a:r>
            <a:r>
              <a:rPr lang="en-US" sz="2000" dirty="0"/>
              <a:t> by </a:t>
            </a:r>
            <a:r>
              <a:rPr lang="en-US" sz="2000" dirty="0" err="1"/>
              <a:t>spadly</a:t>
            </a:r>
            <a:r>
              <a:rPr lang="en-US" sz="2000" dirty="0"/>
              <a:t> </a:t>
            </a:r>
            <a:r>
              <a:rPr lang="en-US" sz="2000" dirty="0" err="1"/>
              <a:t>zpět</a:t>
            </a:r>
            <a:r>
              <a:rPr lang="en-US" sz="2000" dirty="0"/>
              <a:t> a </a:t>
            </a:r>
            <a:r>
              <a:rPr lang="en-US" sz="2000" dirty="0" err="1"/>
              <a:t>nic.</a:t>
            </a:r>
            <a:endParaRPr lang="en-US" sz="20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2009413"/>
            <a:ext cx="3851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Tady</a:t>
            </a:r>
            <a:r>
              <a:rPr lang="en-US" sz="2000" dirty="0"/>
              <a:t> na </a:t>
            </a:r>
            <a:r>
              <a:rPr lang="en-US" sz="2000" dirty="0" err="1"/>
              <a:t>ně</a:t>
            </a:r>
            <a:r>
              <a:rPr lang="en-US" sz="2000" dirty="0"/>
              <a:t> ale </a:t>
            </a:r>
            <a:r>
              <a:rPr lang="en-US" sz="2000" dirty="0" err="1"/>
              <a:t>číhá</a:t>
            </a:r>
            <a:r>
              <a:rPr lang="en-US" sz="2000" dirty="0"/>
              <a:t> </a:t>
            </a:r>
            <a:r>
              <a:rPr lang="en-US" sz="2000" dirty="0" err="1"/>
              <a:t>elektrické</a:t>
            </a:r>
            <a:r>
              <a:rPr lang="en-US" sz="2000" dirty="0"/>
              <a:t> pole od </a:t>
            </a:r>
            <a:r>
              <a:rPr lang="en-US" sz="2000" dirty="0" err="1"/>
              <a:t>anody</a:t>
            </a:r>
            <a:r>
              <a:rPr lang="en-US" sz="2000" dirty="0"/>
              <a:t> s </a:t>
            </a:r>
            <a:r>
              <a:rPr lang="en-US" sz="2000" dirty="0" err="1"/>
              <a:t>obrovským</a:t>
            </a:r>
            <a:r>
              <a:rPr lang="en-US" sz="2000" dirty="0"/>
              <a:t> </a:t>
            </a:r>
            <a:r>
              <a:rPr lang="en-US" sz="2000" dirty="0" err="1"/>
              <a:t>kladným</a:t>
            </a:r>
            <a:r>
              <a:rPr lang="en-US" sz="2000" dirty="0"/>
              <a:t> </a:t>
            </a:r>
            <a:r>
              <a:rPr lang="en-US" sz="2000" dirty="0" err="1"/>
              <a:t>napětím</a:t>
            </a:r>
            <a:r>
              <a:rPr lang="en-US" sz="2000" dirty="0"/>
              <a:t> na </a:t>
            </a:r>
            <a:r>
              <a:rPr lang="en-US" sz="2000" dirty="0" err="1"/>
              <a:t>druhém</a:t>
            </a:r>
            <a:r>
              <a:rPr lang="en-US" sz="2000" dirty="0"/>
              <a:t> </a:t>
            </a:r>
            <a:r>
              <a:rPr lang="en-US" sz="2000" dirty="0" err="1"/>
              <a:t>konci</a:t>
            </a:r>
            <a:r>
              <a:rPr lang="en-US" sz="2000" dirty="0"/>
              <a:t> </a:t>
            </a:r>
            <a:r>
              <a:rPr lang="en-US" sz="2000" dirty="0" err="1"/>
              <a:t>obrazovky</a:t>
            </a:r>
            <a:r>
              <a:rPr lang="en-US" sz="2000" dirty="0"/>
              <a:t>. </a:t>
            </a:r>
            <a:r>
              <a:rPr lang="en-US" sz="2000" dirty="0" err="1"/>
              <a:t>Anoda</a:t>
            </a:r>
            <a:r>
              <a:rPr lang="en-US" sz="2000" dirty="0"/>
              <a:t> </a:t>
            </a:r>
            <a:r>
              <a:rPr lang="en-US" sz="2000" dirty="0" err="1"/>
              <a:t>zde</a:t>
            </a:r>
            <a:r>
              <a:rPr lang="en-US" sz="2000" dirty="0"/>
              <a:t> není </a:t>
            </a:r>
            <a:r>
              <a:rPr lang="en-US" sz="2000" dirty="0" err="1"/>
              <a:t>nakreslená</a:t>
            </a:r>
            <a:r>
              <a:rPr lang="en-US" sz="2000" dirty="0"/>
              <a:t>. Je to </a:t>
            </a:r>
            <a:r>
              <a:rPr lang="en-US" sz="2000" dirty="0" err="1"/>
              <a:t>celý</a:t>
            </a:r>
            <a:r>
              <a:rPr lang="en-US" sz="2000" dirty="0"/>
              <a:t> </a:t>
            </a:r>
            <a:r>
              <a:rPr lang="en-US" sz="2000" dirty="0" err="1"/>
              <a:t>vnitřní</a:t>
            </a:r>
            <a:r>
              <a:rPr lang="en-US" sz="2000" dirty="0"/>
              <a:t> </a:t>
            </a:r>
            <a:r>
              <a:rPr lang="en-US" sz="2000" dirty="0" err="1"/>
              <a:t>povrch</a:t>
            </a:r>
            <a:r>
              <a:rPr lang="en-US" sz="2000" dirty="0"/>
              <a:t> </a:t>
            </a:r>
            <a:r>
              <a:rPr lang="en-US" sz="2000" dirty="0" err="1"/>
              <a:t>baňky</a:t>
            </a:r>
            <a:r>
              <a:rPr lang="en-US" sz="2000" dirty="0"/>
              <a:t> na </a:t>
            </a:r>
            <a:r>
              <a:rPr lang="en-US" sz="2000" dirty="0" err="1"/>
              <a:t>přední</a:t>
            </a:r>
            <a:r>
              <a:rPr lang="en-US" sz="2000" dirty="0"/>
              <a:t> </a:t>
            </a:r>
            <a:r>
              <a:rPr lang="en-US" sz="2000" dirty="0" err="1"/>
              <a:t>straně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r>
              <a:rPr lang="en-US" sz="2000" dirty="0" err="1"/>
              <a:t>pokrytý</a:t>
            </a:r>
            <a:r>
              <a:rPr lang="en-US" sz="2000" dirty="0"/>
              <a:t> </a:t>
            </a:r>
            <a:r>
              <a:rPr lang="en-US" sz="2000" dirty="0" err="1"/>
              <a:t>vodivou</a:t>
            </a:r>
            <a:r>
              <a:rPr lang="en-US" sz="2000" dirty="0"/>
              <a:t> </a:t>
            </a:r>
            <a:r>
              <a:rPr lang="en-US" sz="2000" dirty="0" err="1"/>
              <a:t>vrstvou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Elektrony</a:t>
            </a:r>
            <a:r>
              <a:rPr lang="en-US" sz="2000" dirty="0"/>
              <a:t> se </a:t>
            </a:r>
            <a:r>
              <a:rPr lang="en-US" sz="2000" dirty="0" err="1"/>
              <a:t>nechají</a:t>
            </a:r>
            <a:r>
              <a:rPr lang="en-US" sz="2000" dirty="0"/>
              <a:t> </a:t>
            </a:r>
            <a:r>
              <a:rPr lang="en-US" sz="2000" dirty="0" err="1"/>
              <a:t>vylákat</a:t>
            </a:r>
            <a:r>
              <a:rPr lang="en-US" sz="2000" dirty="0"/>
              <a:t> a </a:t>
            </a:r>
            <a:r>
              <a:rPr lang="en-US" sz="2000" dirty="0" err="1"/>
              <a:t>vylétnou</a:t>
            </a:r>
            <a:r>
              <a:rPr lang="en-US" sz="2000" dirty="0"/>
              <a:t> do </a:t>
            </a:r>
            <a:r>
              <a:rPr lang="en-US" sz="2000" dirty="0" err="1"/>
              <a:t>vakua</a:t>
            </a:r>
            <a:r>
              <a:rPr lang="en-US" sz="2000" dirty="0"/>
              <a:t> </a:t>
            </a:r>
            <a:r>
              <a:rPr lang="en-US" sz="2000" dirty="0" err="1"/>
              <a:t>směrem</a:t>
            </a:r>
            <a:r>
              <a:rPr lang="en-US" sz="2000" dirty="0"/>
              <a:t> k </a:t>
            </a:r>
            <a:r>
              <a:rPr lang="en-US" sz="2000" dirty="0" err="1"/>
              <a:t>anodě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Cestou</a:t>
            </a:r>
            <a:r>
              <a:rPr lang="en-US" sz="2000" dirty="0"/>
              <a:t> </a:t>
            </a:r>
            <a:r>
              <a:rPr lang="en-US" sz="2000" dirty="0" err="1"/>
              <a:t>musejí</a:t>
            </a:r>
            <a:r>
              <a:rPr lang="en-US" sz="2000" dirty="0"/>
              <a:t> </a:t>
            </a:r>
            <a:r>
              <a:rPr lang="en-US" sz="2000" dirty="0" err="1"/>
              <a:t>projít</a:t>
            </a:r>
            <a:r>
              <a:rPr lang="en-US" sz="2000" dirty="0"/>
              <a:t> </a:t>
            </a:r>
            <a:r>
              <a:rPr lang="en-US" sz="2000" dirty="0" err="1"/>
              <a:t>soustavou</a:t>
            </a:r>
            <a:r>
              <a:rPr lang="en-US" sz="2000" dirty="0"/>
              <a:t> </a:t>
            </a:r>
            <a:r>
              <a:rPr lang="en-US" sz="2000" dirty="0" err="1"/>
              <a:t>zaostřovacích</a:t>
            </a:r>
            <a:r>
              <a:rPr lang="en-US" sz="2000" dirty="0"/>
              <a:t> </a:t>
            </a:r>
            <a:r>
              <a:rPr lang="en-US" sz="2000" dirty="0" err="1"/>
              <a:t>elektrod</a:t>
            </a:r>
            <a:r>
              <a:rPr lang="en-US" sz="2000" dirty="0"/>
              <a:t> (</a:t>
            </a:r>
            <a:r>
              <a:rPr lang="en-US" sz="2000" dirty="0" err="1"/>
              <a:t>nejsou</a:t>
            </a:r>
            <a:r>
              <a:rPr lang="en-US" sz="2000" dirty="0"/>
              <a:t> </a:t>
            </a:r>
            <a:r>
              <a:rPr lang="en-US" sz="2000" dirty="0" err="1"/>
              <a:t>tady</a:t>
            </a:r>
            <a:r>
              <a:rPr lang="en-US" sz="2000" dirty="0"/>
              <a:t> </a:t>
            </a:r>
            <a:r>
              <a:rPr lang="en-US" sz="2000" dirty="0" err="1"/>
              <a:t>nakresleny</a:t>
            </a:r>
            <a:r>
              <a:rPr lang="en-US" sz="2000" dirty="0"/>
              <a:t>). Ty je </a:t>
            </a:r>
            <a:r>
              <a:rPr lang="en-US" sz="2000" dirty="0" err="1"/>
              <a:t>přinutí</a:t>
            </a:r>
            <a:r>
              <a:rPr lang="en-US" sz="2000" dirty="0"/>
              <a:t> </a:t>
            </a:r>
            <a:r>
              <a:rPr lang="en-US" sz="2000" dirty="0" err="1"/>
              <a:t>soustředit</a:t>
            </a:r>
            <a:r>
              <a:rPr lang="en-US" sz="2000" dirty="0"/>
              <a:t> se do </a:t>
            </a:r>
            <a:r>
              <a:rPr lang="en-US" sz="2000" dirty="0" err="1"/>
              <a:t>úzkého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59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Osciloskop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Elektrická měření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Analogový</a:t>
            </a:r>
            <a:r>
              <a:rPr lang="en-US" dirty="0"/>
              <a:t> </a:t>
            </a:r>
            <a:r>
              <a:rPr lang="en-US" dirty="0" err="1"/>
              <a:t>osciloskop</a:t>
            </a:r>
            <a:r>
              <a:rPr lang="en-US" dirty="0"/>
              <a:t> - </a:t>
            </a:r>
            <a:r>
              <a:rPr lang="en-US" dirty="0" err="1"/>
              <a:t>princip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0" y="2132856"/>
            <a:ext cx="5112568" cy="325835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0" y="943271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Díky</a:t>
            </a:r>
            <a:r>
              <a:rPr lang="en-US" sz="2000" dirty="0"/>
              <a:t> </a:t>
            </a:r>
            <a:r>
              <a:rPr lang="en-US" sz="2000" dirty="0" err="1"/>
              <a:t>silnému</a:t>
            </a:r>
            <a:r>
              <a:rPr lang="en-US" sz="2000" dirty="0"/>
              <a:t> </a:t>
            </a:r>
            <a:r>
              <a:rPr lang="en-US" sz="2000" dirty="0" err="1"/>
              <a:t>elektrickému</a:t>
            </a:r>
            <a:r>
              <a:rPr lang="en-US" sz="2000" dirty="0"/>
              <a:t> </a:t>
            </a:r>
            <a:r>
              <a:rPr lang="en-US" sz="2000" dirty="0" err="1"/>
              <a:t>poli</a:t>
            </a:r>
            <a:r>
              <a:rPr lang="en-US" sz="2000" dirty="0"/>
              <a:t> </a:t>
            </a:r>
            <a:r>
              <a:rPr lang="en-US" sz="2000" dirty="0" err="1"/>
              <a:t>získají</a:t>
            </a:r>
            <a:r>
              <a:rPr lang="en-US" sz="2000" dirty="0"/>
              <a:t> </a:t>
            </a:r>
            <a:r>
              <a:rPr lang="en-US" sz="2000" dirty="0" err="1"/>
              <a:t>elektrony</a:t>
            </a:r>
            <a:r>
              <a:rPr lang="en-US" sz="2000" dirty="0"/>
              <a:t> </a:t>
            </a:r>
            <a:r>
              <a:rPr lang="en-US" sz="2000" dirty="0" err="1"/>
              <a:t>velkou</a:t>
            </a:r>
            <a:r>
              <a:rPr lang="en-US" sz="2000" dirty="0"/>
              <a:t> </a:t>
            </a:r>
            <a:r>
              <a:rPr lang="en-US" sz="2000" dirty="0" err="1"/>
              <a:t>rychlost</a:t>
            </a:r>
            <a:r>
              <a:rPr lang="en-US" sz="2000" dirty="0"/>
              <a:t> a </a:t>
            </a:r>
            <a:r>
              <a:rPr lang="en-US" sz="2000" dirty="0" err="1"/>
              <a:t>už</a:t>
            </a:r>
            <a:r>
              <a:rPr lang="en-US" sz="2000" dirty="0"/>
              <a:t> </a:t>
            </a:r>
            <a:r>
              <a:rPr lang="en-US" sz="2000" dirty="0" err="1"/>
              <a:t>zůstanou</a:t>
            </a:r>
            <a:r>
              <a:rPr lang="en-US" sz="2000" dirty="0"/>
              <a:t> </a:t>
            </a:r>
            <a:r>
              <a:rPr lang="en-US" sz="2000" dirty="0" err="1"/>
              <a:t>soustředěné</a:t>
            </a:r>
            <a:r>
              <a:rPr lang="en-US" sz="2000" dirty="0"/>
              <a:t> v </a:t>
            </a:r>
            <a:r>
              <a:rPr lang="en-US" sz="2000" dirty="0" err="1"/>
              <a:t>jednom</a:t>
            </a:r>
            <a:r>
              <a:rPr lang="en-US" sz="2000" dirty="0"/>
              <a:t> </a:t>
            </a:r>
            <a:r>
              <a:rPr lang="en-US" sz="2000" dirty="0" err="1"/>
              <a:t>paprsku</a:t>
            </a:r>
            <a:r>
              <a:rPr lang="en-US" sz="2000" dirty="0"/>
              <a:t>. Na </a:t>
            </a:r>
            <a:r>
              <a:rPr lang="en-US" sz="2000" dirty="0" err="1"/>
              <a:t>tu</a:t>
            </a:r>
            <a:r>
              <a:rPr lang="en-US" sz="2000" dirty="0"/>
              <a:t> </a:t>
            </a:r>
            <a:r>
              <a:rPr lang="en-US" sz="2000" dirty="0" err="1"/>
              <a:t>anodu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je </a:t>
            </a:r>
            <a:r>
              <a:rPr lang="en-US" sz="2000" dirty="0" err="1"/>
              <a:t>vylákala</a:t>
            </a:r>
            <a:r>
              <a:rPr lang="en-US" sz="2000" dirty="0"/>
              <a:t> z </a:t>
            </a:r>
            <a:r>
              <a:rPr lang="en-US" sz="2000" dirty="0" err="1"/>
              <a:t>katody</a:t>
            </a:r>
            <a:r>
              <a:rPr lang="en-US" sz="2000" dirty="0"/>
              <a:t>, se </a:t>
            </a:r>
            <a:r>
              <a:rPr lang="en-US" sz="2000" dirty="0" err="1"/>
              <a:t>dostanou</a:t>
            </a:r>
            <a:r>
              <a:rPr lang="en-US" sz="2000" dirty="0"/>
              <a:t> </a:t>
            </a:r>
            <a:r>
              <a:rPr lang="en-US" sz="2000" dirty="0" err="1"/>
              <a:t>až</a:t>
            </a:r>
            <a:r>
              <a:rPr lang="en-US" sz="2000" dirty="0"/>
              <a:t> </a:t>
            </a:r>
            <a:r>
              <a:rPr lang="en-US" sz="2000" dirty="0" err="1"/>
              <a:t>poté</a:t>
            </a:r>
            <a:r>
              <a:rPr lang="en-US" sz="2000" dirty="0"/>
              <a:t>, co </a:t>
            </a:r>
            <a:r>
              <a:rPr lang="en-US" sz="2000" dirty="0" err="1"/>
              <a:t>dopadnou</a:t>
            </a:r>
            <a:r>
              <a:rPr lang="en-US" sz="2000" dirty="0"/>
              <a:t> na </a:t>
            </a:r>
            <a:r>
              <a:rPr lang="en-US" sz="2000" dirty="0" err="1"/>
              <a:t>luminofor</a:t>
            </a:r>
            <a:r>
              <a:rPr lang="en-US" sz="2000" dirty="0"/>
              <a:t>, tam </a:t>
            </a:r>
            <a:r>
              <a:rPr lang="en-US" sz="2000" dirty="0" err="1"/>
              <a:t>způsobí</a:t>
            </a:r>
            <a:r>
              <a:rPr lang="en-US" sz="2000" dirty="0"/>
              <a:t> </a:t>
            </a:r>
            <a:r>
              <a:rPr lang="en-US" sz="2000" dirty="0" err="1"/>
              <a:t>záblesk</a:t>
            </a:r>
            <a:r>
              <a:rPr lang="en-US" sz="2000" dirty="0"/>
              <a:t>,</a:t>
            </a:r>
            <a:endParaRPr lang="en-US" sz="20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1844824"/>
            <a:ext cx="3851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pak</a:t>
            </a:r>
            <a:r>
              <a:rPr lang="en-US" sz="2000" dirty="0"/>
              <a:t> </a:t>
            </a:r>
            <a:r>
              <a:rPr lang="en-US" sz="2000" dirty="0" err="1"/>
              <a:t>chvíli</a:t>
            </a:r>
            <a:r>
              <a:rPr lang="en-US" sz="2000" dirty="0"/>
              <a:t> </a:t>
            </a:r>
            <a:r>
              <a:rPr lang="en-US" sz="2000" dirty="0" err="1"/>
              <a:t>bloudí</a:t>
            </a:r>
            <a:r>
              <a:rPr lang="en-US" sz="2000" dirty="0"/>
              <a:t> </a:t>
            </a:r>
            <a:r>
              <a:rPr lang="en-US" sz="2000" dirty="0" err="1"/>
              <a:t>vakuem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než</a:t>
            </a:r>
            <a:r>
              <a:rPr lang="en-US" sz="2000" dirty="0"/>
              <a:t> je </a:t>
            </a:r>
            <a:r>
              <a:rPr lang="en-US" sz="2000" dirty="0" err="1"/>
              <a:t>anoda</a:t>
            </a:r>
            <a:r>
              <a:rPr lang="en-US" sz="2000" dirty="0"/>
              <a:t> </a:t>
            </a:r>
            <a:r>
              <a:rPr lang="en-US" sz="2000" dirty="0" err="1"/>
              <a:t>definitivně</a:t>
            </a:r>
            <a:r>
              <a:rPr lang="en-US" sz="2000" dirty="0"/>
              <a:t> </a:t>
            </a:r>
            <a:r>
              <a:rPr lang="en-US" sz="2000" dirty="0" err="1"/>
              <a:t>přitáhne</a:t>
            </a:r>
            <a:r>
              <a:rPr lang="en-US" sz="2000" dirty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980542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11766</TotalTime>
  <Words>2133</Words>
  <Application>Microsoft Office PowerPoint</Application>
  <PresentationFormat>Předvádění na obrazovce (4:3)</PresentationFormat>
  <Paragraphs>385</Paragraphs>
  <Slides>38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5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 </vt:lpstr>
      <vt:lpstr>Definice</vt:lpstr>
      <vt:lpstr>Rozdělení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Analogový osciloskop - princip</vt:lpstr>
      <vt:lpstr>Synchronizace</vt:lpstr>
      <vt:lpstr>Synchronizace</vt:lpstr>
      <vt:lpstr>Synchronizace</vt:lpstr>
      <vt:lpstr>Synchronizace</vt:lpstr>
      <vt:lpstr>Synchronizace</vt:lpstr>
      <vt:lpstr>Synchronizace</vt:lpstr>
      <vt:lpstr>Synchronizace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Blokové schéma</vt:lpstr>
      <vt:lpstr>Ovládací prvky</vt:lpstr>
      <vt:lpstr>Ovládací prvky</vt:lpstr>
      <vt:lpstr>Ovládací prvky</vt:lpstr>
      <vt:lpstr>Odkazy</vt:lpstr>
      <vt:lpstr>Zajímavosti</vt:lpstr>
      <vt:lpstr>Zajímavosti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641</cp:revision>
  <dcterms:created xsi:type="dcterms:W3CDTF">2011-08-12T09:23:29Z</dcterms:created>
  <dcterms:modified xsi:type="dcterms:W3CDTF">2025-04-14T12:03:04Z</dcterms:modified>
</cp:coreProperties>
</file>