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90" r:id="rId2"/>
    <p:sldId id="316" r:id="rId3"/>
    <p:sldId id="339" r:id="rId4"/>
    <p:sldId id="330" r:id="rId5"/>
    <p:sldId id="329" r:id="rId6"/>
    <p:sldId id="328" r:id="rId7"/>
    <p:sldId id="331" r:id="rId8"/>
    <p:sldId id="332" r:id="rId9"/>
    <p:sldId id="341" r:id="rId10"/>
    <p:sldId id="334" r:id="rId11"/>
    <p:sldId id="335" r:id="rId12"/>
    <p:sldId id="336" r:id="rId13"/>
    <p:sldId id="345" r:id="rId14"/>
    <p:sldId id="338" r:id="rId15"/>
    <p:sldId id="337" r:id="rId16"/>
    <p:sldId id="340" r:id="rId17"/>
    <p:sldId id="342" r:id="rId18"/>
    <p:sldId id="343" r:id="rId19"/>
    <p:sldId id="344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13" autoAdjust="0"/>
    <p:restoredTop sz="94620" autoAdjust="0"/>
  </p:normalViewPr>
  <p:slideViewPr>
    <p:cSldViewPr>
      <p:cViewPr varScale="1">
        <p:scale>
          <a:sx n="123" d="100"/>
          <a:sy n="123" d="100"/>
        </p:scale>
        <p:origin x="2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28.04.2024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417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933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7642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949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9715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7964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3105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0139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604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622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764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264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258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447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905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485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Elektronické měřicí přístroje</a:t>
            </a:r>
            <a:endParaRPr lang="cs-CZ" dirty="0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Elektrická měření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Elektronické měřicí přístroje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Elektronické měřicí přístroje</a:t>
            </a:r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Elektrická měření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e-najizdarne.cz/dokumenty/studijni_materialy/elektricka_mereni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060848"/>
            <a:ext cx="8496944" cy="18774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Elektronické měřicí přístroje</a:t>
            </a:r>
          </a:p>
          <a:p>
            <a:pPr algn="ctr"/>
            <a:endParaRPr lang="cs-CZ" sz="4400" b="1" dirty="0"/>
          </a:p>
          <a:p>
            <a:pPr algn="ctr"/>
            <a:r>
              <a:rPr lang="cs-CZ" sz="2800" b="1" dirty="0"/>
              <a:t>Ing. Jaroslav Bernkopf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</a:t>
            </a:r>
            <a:r>
              <a:rPr lang="en-US" dirty="0" err="1"/>
              <a:t>převodník</a:t>
            </a:r>
            <a:r>
              <a:rPr lang="en-US" dirty="0"/>
              <a:t> s </a:t>
            </a:r>
            <a:r>
              <a:rPr lang="en-US" dirty="0" err="1"/>
              <a:t>dvojí</a:t>
            </a:r>
            <a:r>
              <a:rPr lang="en-US" dirty="0"/>
              <a:t> </a:t>
            </a:r>
            <a:r>
              <a:rPr lang="en-US" dirty="0" err="1"/>
              <a:t>integrací</a:t>
            </a:r>
            <a:endParaRPr lang="cs-CZ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2A1DC0-3006-EC04-2952-58F1AB082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14" y="2520003"/>
            <a:ext cx="7428571" cy="3933333"/>
          </a:xfrm>
          <a:prstGeom prst="rect">
            <a:avLst/>
          </a:prstGeom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981DC634-8614-D886-7B6F-82E2DED68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692696"/>
            <a:ext cx="8791648" cy="2031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Když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čítač dopočítá do své maximální hodnoty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přetočí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se do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nuly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tachometr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 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signálem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Overflow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přetečení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přepne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integrátoru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kladného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měřeného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Vin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záporné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referenční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Vref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skončila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doba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která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vždy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stejně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dlouhá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daná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počtem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impulzů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které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vejdou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čítače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Začíná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doba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T2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integrátoru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dobu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dosáhnul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V1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elikost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tohoto napětí 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úměrná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měřenému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Vin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46CE23-1D0C-6FB8-30F3-C6D44B383544}"/>
              </a:ext>
            </a:extLst>
          </p:cNvPr>
          <p:cNvSpPr txBox="1"/>
          <p:nvPr/>
        </p:nvSpPr>
        <p:spPr>
          <a:xfrm>
            <a:off x="5436096" y="52199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310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</a:t>
            </a:r>
            <a:r>
              <a:rPr lang="en-US" dirty="0" err="1"/>
              <a:t>převodník</a:t>
            </a:r>
            <a:r>
              <a:rPr lang="en-US" dirty="0"/>
              <a:t> s </a:t>
            </a:r>
            <a:r>
              <a:rPr lang="en-US" dirty="0" err="1"/>
              <a:t>dvojí</a:t>
            </a:r>
            <a:r>
              <a:rPr lang="en-US" dirty="0"/>
              <a:t> </a:t>
            </a:r>
            <a:r>
              <a:rPr lang="en-US" dirty="0" err="1"/>
              <a:t>integrací</a:t>
            </a:r>
            <a:endParaRPr lang="cs-CZ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2A1DC0-3006-EC04-2952-58F1AB082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14" y="2520003"/>
            <a:ext cx="7428571" cy="3933333"/>
          </a:xfrm>
          <a:prstGeom prst="rect">
            <a:avLst/>
          </a:prstGeom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981DC634-8614-D886-7B6F-82E2DED68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99544"/>
            <a:ext cx="8791648" cy="147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Záporné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referenční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Vref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teď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žene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integrátoru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nahoru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Čítač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stále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počítá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hodinové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impulzy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Clk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Když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integrátor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dosáhne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nuly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přejede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kladného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komparátoru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objeví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úroveň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hradlo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zablokuje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průchod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hodinových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impulzů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Clk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čítače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Čítač se zastaví.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46CE23-1D0C-6FB8-30F3-C6D44B383544}"/>
              </a:ext>
            </a:extLst>
          </p:cNvPr>
          <p:cNvSpPr txBox="1"/>
          <p:nvPr/>
        </p:nvSpPr>
        <p:spPr>
          <a:xfrm>
            <a:off x="5436096" y="52199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842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</a:t>
            </a:r>
            <a:r>
              <a:rPr lang="en-US" dirty="0" err="1"/>
              <a:t>převodník</a:t>
            </a:r>
            <a:r>
              <a:rPr lang="en-US" dirty="0"/>
              <a:t> s </a:t>
            </a:r>
            <a:r>
              <a:rPr lang="en-US" dirty="0" err="1"/>
              <a:t>dvojí</a:t>
            </a:r>
            <a:r>
              <a:rPr lang="en-US" dirty="0"/>
              <a:t> </a:t>
            </a:r>
            <a:r>
              <a:rPr lang="en-US" dirty="0" err="1"/>
              <a:t>integrací</a:t>
            </a:r>
            <a:endParaRPr lang="cs-CZ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2A1DC0-3006-EC04-2952-58F1AB082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14" y="2520003"/>
            <a:ext cx="7428571" cy="3933333"/>
          </a:xfrm>
          <a:prstGeom prst="rect">
            <a:avLst/>
          </a:prstGeom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981DC634-8614-D886-7B6F-82E2DED68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99544"/>
            <a:ext cx="8791648" cy="147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skončila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doba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T2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výstupech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čítače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číslo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úměrné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měřenému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Vin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Proč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větší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Vin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hlouběji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integrátor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době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zajel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delší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dobu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T2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pak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referenčnímu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Vref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trvá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než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integrátor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vrátí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nahoru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nulu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více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impulzů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Clk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naběhlo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dobu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T2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čítače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46CE23-1D0C-6FB8-30F3-C6D44B383544}"/>
              </a:ext>
            </a:extLst>
          </p:cNvPr>
          <p:cNvSpPr txBox="1"/>
          <p:nvPr/>
        </p:nvSpPr>
        <p:spPr>
          <a:xfrm>
            <a:off x="5436096" y="52199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956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</a:t>
            </a:r>
            <a:r>
              <a:rPr lang="en-US" dirty="0" err="1"/>
              <a:t>převodník</a:t>
            </a:r>
            <a:r>
              <a:rPr lang="en-US" dirty="0"/>
              <a:t> s </a:t>
            </a:r>
            <a:r>
              <a:rPr lang="en-US" dirty="0" err="1"/>
              <a:t>dvojí</a:t>
            </a:r>
            <a:r>
              <a:rPr lang="en-US" dirty="0"/>
              <a:t> </a:t>
            </a:r>
            <a:r>
              <a:rPr lang="en-US" dirty="0" err="1"/>
              <a:t>integrací</a:t>
            </a:r>
            <a:endParaRPr lang="cs-CZ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2A1DC0-3006-EC04-2952-58F1AB082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14" y="2520003"/>
            <a:ext cx="7428571" cy="3933333"/>
          </a:xfrm>
          <a:prstGeom prst="rect">
            <a:avLst/>
          </a:prstGeom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981DC634-8614-D886-7B6F-82E2DED68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99544"/>
            <a:ext cx="8935664" cy="1200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Přesnost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nezávisí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přesnosti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R, C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Clk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Závisí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jen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referenčním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Vref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Odchylka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způsobená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době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změnou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R, C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Clk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vykompenzuje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době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T2.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Převodník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odolný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proti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pravidelnému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rušení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síťovému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brumu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protože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takové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rušení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vyfiltrováno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integrátorem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46CE23-1D0C-6FB8-30F3-C6D44B383544}"/>
              </a:ext>
            </a:extLst>
          </p:cNvPr>
          <p:cNvSpPr txBox="1"/>
          <p:nvPr/>
        </p:nvSpPr>
        <p:spPr>
          <a:xfrm>
            <a:off x="5436096" y="52199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719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</a:t>
            </a:r>
            <a:r>
              <a:rPr lang="en-US" dirty="0" err="1"/>
              <a:t>převodník</a:t>
            </a:r>
            <a:r>
              <a:rPr lang="en-US" dirty="0"/>
              <a:t> s </a:t>
            </a:r>
            <a:r>
              <a:rPr lang="en-US" dirty="0" err="1"/>
              <a:t>dvojí</a:t>
            </a:r>
            <a:r>
              <a:rPr lang="en-US" dirty="0"/>
              <a:t> </a:t>
            </a:r>
            <a:r>
              <a:rPr lang="en-US" dirty="0" err="1"/>
              <a:t>integrací</a:t>
            </a:r>
            <a:endParaRPr lang="cs-CZ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2A1DC0-3006-EC04-2952-58F1AB082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14" y="2520003"/>
            <a:ext cx="7428571" cy="3933333"/>
          </a:xfrm>
          <a:prstGeom prst="rect">
            <a:avLst/>
          </a:prstGeom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981DC634-8614-D886-7B6F-82E2DED68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38570"/>
            <a:ext cx="8791648" cy="17543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Výhody</a:t>
            </a: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1" eaLnBrk="1" hangingPunct="1"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Odolný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proti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pravidelnému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rušení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síťový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brum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lvl="1" eaLnBrk="1" hangingPunct="1"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Nepotřebuje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dlouhodobou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stabilitu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přesnost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ani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Clk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lvl="1" eaLnBrk="1" hangingPunct="1"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Stačí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jen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přesnost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stabilita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Vref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eaLnBrk="1" hangingPunct="1"/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Nevýhoda</a:t>
            </a: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1" eaLnBrk="1" hangingPunct="1"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Pomalost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(ale v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měřicích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přístrojích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obvykle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nevadí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46CE23-1D0C-6FB8-30F3-C6D44B383544}"/>
              </a:ext>
            </a:extLst>
          </p:cNvPr>
          <p:cNvSpPr txBox="1"/>
          <p:nvPr/>
        </p:nvSpPr>
        <p:spPr>
          <a:xfrm>
            <a:off x="5436096" y="52199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641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</a:t>
            </a:r>
            <a:r>
              <a:rPr lang="en-US" dirty="0" err="1"/>
              <a:t>převodník</a:t>
            </a:r>
            <a:r>
              <a:rPr lang="en-US" dirty="0"/>
              <a:t> s </a:t>
            </a:r>
            <a:r>
              <a:rPr lang="en-US" dirty="0" err="1"/>
              <a:t>dvojí</a:t>
            </a:r>
            <a:r>
              <a:rPr lang="en-US" dirty="0"/>
              <a:t> </a:t>
            </a:r>
            <a:r>
              <a:rPr lang="en-US" dirty="0" err="1"/>
              <a:t>integrací</a:t>
            </a:r>
            <a:endParaRPr lang="cs-CZ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46CE23-1D0C-6FB8-30F3-C6D44B383544}"/>
              </a:ext>
            </a:extLst>
          </p:cNvPr>
          <p:cNvSpPr txBox="1"/>
          <p:nvPr/>
        </p:nvSpPr>
        <p:spPr>
          <a:xfrm>
            <a:off x="5436096" y="52199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&amp;</a:t>
            </a:r>
            <a:endParaRPr lang="cs-CZ" dirty="0"/>
          </a:p>
        </p:txBody>
      </p:sp>
      <p:sp>
        <p:nvSpPr>
          <p:cNvPr id="6" name="Text Box 1026">
            <a:extLst>
              <a:ext uri="{FF2B5EF4-FFF2-40B4-BE49-F238E27FC236}">
                <a16:creationId xmlns:a16="http://schemas.microsoft.com/office/drawing/2014/main" id="{05D3830A-032D-C8B9-C6B9-C3186AB89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172200"/>
            <a:ext cx="81534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Bastl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AD převodníku s dvojí integrací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s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výstupem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sedmisegmentový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displej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027" descr="měřák7">
            <a:extLst>
              <a:ext uri="{FF2B5EF4-FFF2-40B4-BE49-F238E27FC236}">
                <a16:creationId xmlns:a16="http://schemas.microsoft.com/office/drawing/2014/main" id="{AC9FC91D-6E43-F27B-B5E2-9976A93BF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42960"/>
            <a:ext cx="7272808" cy="509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896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DA158650-F411-5C95-EB33-57CE64726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62" y="1556792"/>
            <a:ext cx="8590476" cy="3571429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Usměrňovač</a:t>
            </a:r>
          </a:p>
        </p:txBody>
      </p:sp>
      <p:sp>
        <p:nvSpPr>
          <p:cNvPr id="6" name="Text Box 1026">
            <a:extLst>
              <a:ext uri="{FF2B5EF4-FFF2-40B4-BE49-F238E27FC236}">
                <a16:creationId xmlns:a16="http://schemas.microsoft.com/office/drawing/2014/main" id="{05D3830A-032D-C8B9-C6B9-C3186AB89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4745643"/>
            <a:ext cx="36827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vojcestný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usměrňovač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OZ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BC896F3-5E55-B037-3556-0FDADD1A2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38570"/>
            <a:ext cx="879164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Úbytek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diodách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způsobuje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zpracování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malých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střídavých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velkou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chybu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Když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signál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před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usměrněním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zesílíme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tato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chyba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zmenší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F22FB5A4-0079-8276-6586-617D81FAC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20" y="5471061"/>
            <a:ext cx="879164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Nebo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použitím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chytrého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usměrňovače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OZ se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chyba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diod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odstraní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úplně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obrázek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1218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Usměrňovač</a:t>
            </a:r>
          </a:p>
        </p:txBody>
      </p:sp>
      <p:sp>
        <p:nvSpPr>
          <p:cNvPr id="6" name="Text Box 1026">
            <a:extLst>
              <a:ext uri="{FF2B5EF4-FFF2-40B4-BE49-F238E27FC236}">
                <a16:creationId xmlns:a16="http://schemas.microsoft.com/office/drawing/2014/main" id="{05D3830A-032D-C8B9-C6B9-C3186AB89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172200"/>
            <a:ext cx="815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vojcestný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usměrňovač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OZ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BC896F3-5E55-B037-3556-0FDADD1A2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38570"/>
            <a:ext cx="879164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Je-li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záporné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1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kladný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dioda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vede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zpětná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vazba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funguje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ze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INPUT do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bodu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5 to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funguje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invertující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zesilovač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zesílením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-1.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158650-F411-5C95-EB33-57CE64726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62" y="1556792"/>
            <a:ext cx="8590476" cy="3571429"/>
          </a:xfrm>
          <a:prstGeom prst="rect">
            <a:avLst/>
          </a:prstGeom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3DEA943-8E25-178E-7649-9DA052C06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20" y="5471061"/>
            <a:ext cx="879164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bodě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5 je proto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přesně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stejné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ale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opačné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polarity,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kladné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026">
            <a:extLst>
              <a:ext uri="{FF2B5EF4-FFF2-40B4-BE49-F238E27FC236}">
                <a16:creationId xmlns:a16="http://schemas.microsoft.com/office/drawing/2014/main" id="{58C6145B-9C77-9D04-9F75-EC1347362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4745643"/>
            <a:ext cx="36827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vojcestný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usměrňovač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OZ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542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Usměrňovač</a:t>
            </a:r>
          </a:p>
        </p:txBody>
      </p:sp>
      <p:sp>
        <p:nvSpPr>
          <p:cNvPr id="6" name="Text Box 1026">
            <a:extLst>
              <a:ext uri="{FF2B5EF4-FFF2-40B4-BE49-F238E27FC236}">
                <a16:creationId xmlns:a16="http://schemas.microsoft.com/office/drawing/2014/main" id="{05D3830A-032D-C8B9-C6B9-C3186AB89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172200"/>
            <a:ext cx="815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vojcestný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usměrňovač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OZ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BC896F3-5E55-B037-3556-0FDADD1A2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38570"/>
            <a:ext cx="879164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Je-li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kladné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1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záporný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dioda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nevede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zpětná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vazba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nefunguje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ze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INPUT do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bodu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jde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signál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přes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rezistory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20k.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158650-F411-5C95-EB33-57CE64726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62" y="1556792"/>
            <a:ext cx="8590476" cy="3571429"/>
          </a:xfrm>
          <a:prstGeom prst="rect">
            <a:avLst/>
          </a:prstGeom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3DEA943-8E25-178E-7649-9DA052C06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20" y="5471061"/>
            <a:ext cx="879164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bodě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5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přesně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stejné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stejné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polarity,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kladné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026">
            <a:extLst>
              <a:ext uri="{FF2B5EF4-FFF2-40B4-BE49-F238E27FC236}">
                <a16:creationId xmlns:a16="http://schemas.microsoft.com/office/drawing/2014/main" id="{B721C451-DADA-5B8C-B231-E33730863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4745643"/>
            <a:ext cx="36827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vojcestný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usměrňovač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OZ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680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>
            <a:extLst>
              <a:ext uri="{FF2B5EF4-FFF2-40B4-BE49-F238E27FC236}">
                <a16:creationId xmlns:a16="http://schemas.microsoft.com/office/drawing/2014/main" id="{13DEA943-8E25-178E-7649-9DA052C06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20" y="5229200"/>
            <a:ext cx="8791648" cy="923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Druhý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OZ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pracuje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jako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sledovač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nekonečným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vstupním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odporem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aby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nevadilo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usměrňovač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před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odpor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jednou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nula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(ZV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funguje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jednou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40k (ZV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nefunguje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158650-F411-5C95-EB33-57CE64726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62" y="1556792"/>
            <a:ext cx="8590476" cy="3571429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Usměrňovač</a:t>
            </a:r>
          </a:p>
        </p:txBody>
      </p:sp>
      <p:sp>
        <p:nvSpPr>
          <p:cNvPr id="6" name="Text Box 1026">
            <a:extLst>
              <a:ext uri="{FF2B5EF4-FFF2-40B4-BE49-F238E27FC236}">
                <a16:creationId xmlns:a16="http://schemas.microsoft.com/office/drawing/2014/main" id="{05D3830A-032D-C8B9-C6B9-C3186AB89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172200"/>
            <a:ext cx="815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vojcestný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usměrňovač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OZ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BC896F3-5E55-B037-3556-0FDADD1A2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38570"/>
            <a:ext cx="879164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obou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polaritách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vstupního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tedy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rovno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absolutní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hodnotě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vstupního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usměrněné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026">
            <a:extLst>
              <a:ext uri="{FF2B5EF4-FFF2-40B4-BE49-F238E27FC236}">
                <a16:creationId xmlns:a16="http://schemas.microsoft.com/office/drawing/2014/main" id="{3E2A562C-035D-3D14-6A70-7A2A0AFAA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4745643"/>
            <a:ext cx="36827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vojcestný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usměrňovač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OZ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99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Rozcestník</a:t>
            </a:r>
          </a:p>
        </p:txBody>
      </p:sp>
      <p:sp>
        <p:nvSpPr>
          <p:cNvPr id="6" name="Obdélník 5"/>
          <p:cNvSpPr/>
          <p:nvPr/>
        </p:nvSpPr>
        <p:spPr>
          <a:xfrm>
            <a:off x="107504" y="828000"/>
            <a:ext cx="8928992" cy="20621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400" dirty="0"/>
              <a:t>Téma „Elektronické měřicí přístroje“ nastudujte také z </a:t>
            </a:r>
          </a:p>
          <a:p>
            <a:r>
              <a:rPr lang="cs-CZ" sz="1600" dirty="0">
                <a:hlinkClick r:id="rId3"/>
              </a:rPr>
              <a:t>http://www.sse-najizdarne.cz/dokumenty/studijni_materialy/elektricka_mereni.pdf</a:t>
            </a:r>
            <a:endParaRPr lang="cs-CZ" sz="1600" dirty="0"/>
          </a:p>
          <a:p>
            <a:r>
              <a:rPr lang="cs-CZ" sz="2400" dirty="0"/>
              <a:t>od str. 52</a:t>
            </a:r>
          </a:p>
          <a:p>
            <a:endParaRPr lang="cs-CZ" sz="1600" dirty="0"/>
          </a:p>
          <a:p>
            <a:r>
              <a:rPr lang="cs-CZ" sz="2400" dirty="0"/>
              <a:t>ADP, především ADP s dvojí integrací, nastudujte také ze skript </a:t>
            </a:r>
            <a:r>
              <a:rPr lang="cs-CZ" sz="2400" i="1" dirty="0"/>
              <a:t>Jaroslav Bernkopf: Číslicová technika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2205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</a:t>
            </a:r>
            <a:endParaRPr lang="cs-CZ" dirty="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0BAC0D8B-6820-1D9B-7EFC-E9291A8EB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052736"/>
            <a:ext cx="81534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Měřená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veličina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nejprve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zesílí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až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pak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zobrazí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její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8991209-3C84-4895-A455-9C6738A4837E}"/>
              </a:ext>
            </a:extLst>
          </p:cNvPr>
          <p:cNvSpPr/>
          <p:nvPr/>
        </p:nvSpPr>
        <p:spPr>
          <a:xfrm>
            <a:off x="2771800" y="3717032"/>
            <a:ext cx="1296144" cy="792088"/>
          </a:xfrm>
          <a:prstGeom prst="rect">
            <a:avLst/>
          </a:prstGeom>
          <a:noFill/>
          <a:ln w="25400"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Zesílení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9E3F68F-9635-0EE6-3A23-8A618AA39EC9}"/>
              </a:ext>
            </a:extLst>
          </p:cNvPr>
          <p:cNvSpPr/>
          <p:nvPr/>
        </p:nvSpPr>
        <p:spPr>
          <a:xfrm>
            <a:off x="4788024" y="3717032"/>
            <a:ext cx="1296144" cy="792088"/>
          </a:xfrm>
          <a:prstGeom prst="rect">
            <a:avLst/>
          </a:prstGeom>
          <a:noFill/>
          <a:ln w="25400"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Zobrazení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FD7163E5-25BB-2D71-9651-D9060C2FA91D}"/>
              </a:ext>
            </a:extLst>
          </p:cNvPr>
          <p:cNvSpPr/>
          <p:nvPr/>
        </p:nvSpPr>
        <p:spPr>
          <a:xfrm>
            <a:off x="3707904" y="2084915"/>
            <a:ext cx="1296144" cy="792088"/>
          </a:xfrm>
          <a:prstGeom prst="rect">
            <a:avLst/>
          </a:prstGeom>
          <a:noFill/>
          <a:ln w="25400"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Napájení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C0752016-84CE-1E72-E98D-CA94362067D5}"/>
              </a:ext>
            </a:extLst>
          </p:cNvPr>
          <p:cNvCxnSpPr>
            <a:endCxn id="6" idx="1"/>
          </p:cNvCxnSpPr>
          <p:nvPr/>
        </p:nvCxnSpPr>
        <p:spPr>
          <a:xfrm>
            <a:off x="1763688" y="4113076"/>
            <a:ext cx="1008112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6B7F9C30-3B3C-A5A9-4579-5BB4CFC53F6E}"/>
              </a:ext>
            </a:extLst>
          </p:cNvPr>
          <p:cNvCxnSpPr>
            <a:cxnSpLocks/>
            <a:stCxn id="9" idx="2"/>
            <a:endCxn id="6" idx="0"/>
          </p:cNvCxnSpPr>
          <p:nvPr/>
        </p:nvCxnSpPr>
        <p:spPr>
          <a:xfrm flipH="1">
            <a:off x="3419872" y="2877003"/>
            <a:ext cx="936104" cy="840029"/>
          </a:xfrm>
          <a:prstGeom prst="straightConnector1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DA8128E5-F5AE-D9A0-3B00-3E5AD0D7235B}"/>
              </a:ext>
            </a:extLst>
          </p:cNvPr>
          <p:cNvCxnSpPr>
            <a:cxnSpLocks/>
            <a:stCxn id="9" idx="2"/>
            <a:endCxn id="8" idx="0"/>
          </p:cNvCxnSpPr>
          <p:nvPr/>
        </p:nvCxnSpPr>
        <p:spPr>
          <a:xfrm>
            <a:off x="4355976" y="2877003"/>
            <a:ext cx="1080120" cy="840029"/>
          </a:xfrm>
          <a:prstGeom prst="straightConnector1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8843FE1D-9491-D3A4-B8BD-3E8471213DCD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4067944" y="4113076"/>
            <a:ext cx="720080" cy="0"/>
          </a:xfrm>
          <a:prstGeom prst="straightConnector1">
            <a:avLst/>
          </a:prstGeom>
          <a:ln w="317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E1F4293-F153-7A3D-32FC-4331F78FCC21}"/>
              </a:ext>
            </a:extLst>
          </p:cNvPr>
          <p:cNvSpPr txBox="1"/>
          <p:nvPr/>
        </p:nvSpPr>
        <p:spPr>
          <a:xfrm>
            <a:off x="827584" y="3790781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Měřená veličina</a:t>
            </a:r>
          </a:p>
        </p:txBody>
      </p:sp>
    </p:spTree>
    <p:extLst>
      <p:ext uri="{BB962C8B-B14F-4D97-AF65-F5344CB8AC3E}">
        <p14:creationId xmlns:p14="http://schemas.microsoft.com/office/powerpoint/2010/main" val="292593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Výhody</a:t>
            </a:r>
            <a:r>
              <a:rPr lang="en-US" dirty="0"/>
              <a:t>, </a:t>
            </a:r>
            <a:r>
              <a:rPr lang="en-US" dirty="0" err="1"/>
              <a:t>nevýhody</a:t>
            </a:r>
            <a:endParaRPr lang="cs-CZ" dirty="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0BAC0D8B-6820-1D9B-7EFC-E9291A8EB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052736"/>
            <a:ext cx="8153400" cy="3693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Zesílení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měřených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signálů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přináší</a:t>
            </a: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Výhody</a:t>
            </a: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velká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citlivost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tj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schopnost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měřit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malá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proudy</a:t>
            </a: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zmenšení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odstranění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chyb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usměrňovacích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diod</a:t>
            </a:r>
          </a:p>
          <a:p>
            <a:pPr lvl="1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malé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zatížení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měřených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obvodů</a:t>
            </a: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velký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odpor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voltmetrů</a:t>
            </a: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malý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odpor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ampérmetrů</a:t>
            </a: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Nevýhody</a:t>
            </a: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nutnost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napájení</a:t>
            </a: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05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>
            <a:extLst>
              <a:ext uri="{FF2B5EF4-FFF2-40B4-BE49-F238E27FC236}">
                <a16:creationId xmlns:a16="http://schemas.microsoft.com/office/drawing/2014/main" id="{C05B9694-95CC-90B8-79CD-7100B96004A7}"/>
              </a:ext>
            </a:extLst>
          </p:cNvPr>
          <p:cNvSpPr/>
          <p:nvPr/>
        </p:nvSpPr>
        <p:spPr>
          <a:xfrm>
            <a:off x="0" y="4149080"/>
            <a:ext cx="9108503" cy="15119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0BAC0D8B-6820-1D9B-7EFC-E9291A8EB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00" y="1029092"/>
            <a:ext cx="8486579" cy="32778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Elektronické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měřicí přístroje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analogové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veličinu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zobrazují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ručkovým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přístrojem</a:t>
            </a: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číslicové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veličinu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zobrazují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digitálně</a:t>
            </a: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</a:t>
            </a:r>
            <a:r>
              <a:rPr lang="en-US" dirty="0" err="1"/>
              <a:t>dělení</a:t>
            </a:r>
            <a:endParaRPr lang="cs-CZ" dirty="0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2BE41675-C370-4F5F-6EFB-D088934E9805}"/>
              </a:ext>
            </a:extLst>
          </p:cNvPr>
          <p:cNvSpPr/>
          <p:nvPr/>
        </p:nvSpPr>
        <p:spPr>
          <a:xfrm>
            <a:off x="1259632" y="2049720"/>
            <a:ext cx="1080120" cy="792088"/>
          </a:xfrm>
          <a:prstGeom prst="rect">
            <a:avLst/>
          </a:prstGeom>
          <a:noFill/>
          <a:ln w="412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Přepínač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rozsahů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2707A4B8-D739-FC4A-0251-3DF22E6F194E}"/>
              </a:ext>
            </a:extLst>
          </p:cNvPr>
          <p:cNvSpPr/>
          <p:nvPr/>
        </p:nvSpPr>
        <p:spPr>
          <a:xfrm>
            <a:off x="2867811" y="2049720"/>
            <a:ext cx="1080120" cy="792088"/>
          </a:xfrm>
          <a:prstGeom prst="rect">
            <a:avLst/>
          </a:prstGeom>
          <a:noFill/>
          <a:ln w="412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Vstupní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zesilovač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57CD5C95-D75A-5B36-FB91-A861FD6E10A0}"/>
              </a:ext>
            </a:extLst>
          </p:cNvPr>
          <p:cNvSpPr/>
          <p:nvPr/>
        </p:nvSpPr>
        <p:spPr>
          <a:xfrm>
            <a:off x="7589669" y="2049720"/>
            <a:ext cx="1080120" cy="792088"/>
          </a:xfrm>
          <a:prstGeom prst="rect">
            <a:avLst/>
          </a:prstGeom>
          <a:noFill/>
          <a:ln w="412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Ručkový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měřicí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přístroj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14A7E2BE-10DC-F7AB-3904-AEB4ADF0927A}"/>
              </a:ext>
            </a:extLst>
          </p:cNvPr>
          <p:cNvCxnSpPr>
            <a:cxnSpLocks/>
          </p:cNvCxnSpPr>
          <p:nvPr/>
        </p:nvCxnSpPr>
        <p:spPr>
          <a:xfrm flipV="1">
            <a:off x="467544" y="2451129"/>
            <a:ext cx="787811" cy="5763"/>
          </a:xfrm>
          <a:prstGeom prst="straightConnector1">
            <a:avLst/>
          </a:prstGeom>
          <a:ln w="349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26951888-1F11-C1AB-AA66-94962E41DFE1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>
            <a:off x="2339752" y="2445764"/>
            <a:ext cx="528059" cy="0"/>
          </a:xfrm>
          <a:prstGeom prst="straightConnector1">
            <a:avLst/>
          </a:prstGeom>
          <a:ln w="349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BA2C90BE-702E-5857-FB85-28742F6E2757}"/>
              </a:ext>
            </a:extLst>
          </p:cNvPr>
          <p:cNvCxnSpPr>
            <a:cxnSpLocks/>
            <a:stCxn id="22" idx="3"/>
            <a:endCxn id="6" idx="1"/>
          </p:cNvCxnSpPr>
          <p:nvPr/>
        </p:nvCxnSpPr>
        <p:spPr>
          <a:xfrm>
            <a:off x="2988452" y="4689140"/>
            <a:ext cx="642060" cy="0"/>
          </a:xfrm>
          <a:prstGeom prst="straightConnector1">
            <a:avLst/>
          </a:prstGeom>
          <a:ln w="349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>
            <a:extLst>
              <a:ext uri="{FF2B5EF4-FFF2-40B4-BE49-F238E27FC236}">
                <a16:creationId xmlns:a16="http://schemas.microsoft.com/office/drawing/2014/main" id="{A0336DBB-60AC-3E46-55C3-7DB521522FEA}"/>
              </a:ext>
            </a:extLst>
          </p:cNvPr>
          <p:cNvSpPr/>
          <p:nvPr/>
        </p:nvSpPr>
        <p:spPr>
          <a:xfrm>
            <a:off x="287525" y="4293096"/>
            <a:ext cx="1080120" cy="792088"/>
          </a:xfrm>
          <a:prstGeom prst="rect">
            <a:avLst/>
          </a:prstGeom>
          <a:noFill/>
          <a:ln w="412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Přepínač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rozsahů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BF33AE3E-473E-4C9A-B0DF-D006FD2AD239}"/>
              </a:ext>
            </a:extLst>
          </p:cNvPr>
          <p:cNvSpPr/>
          <p:nvPr/>
        </p:nvSpPr>
        <p:spPr>
          <a:xfrm>
            <a:off x="1908332" y="4293096"/>
            <a:ext cx="1080120" cy="792088"/>
          </a:xfrm>
          <a:prstGeom prst="rect">
            <a:avLst/>
          </a:prstGeom>
          <a:noFill/>
          <a:ln w="412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Vstupní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zesilovač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D8CDAE4F-38BD-1933-FFCF-EE1CB4D7BB96}"/>
              </a:ext>
            </a:extLst>
          </p:cNvPr>
          <p:cNvSpPr/>
          <p:nvPr/>
        </p:nvSpPr>
        <p:spPr>
          <a:xfrm>
            <a:off x="6444207" y="4293096"/>
            <a:ext cx="1080120" cy="792088"/>
          </a:xfrm>
          <a:prstGeom prst="rect">
            <a:avLst/>
          </a:prstGeom>
          <a:noFill/>
          <a:ln w="412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A/D </a:t>
            </a:r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převodník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57F4D9B4-E82C-7C41-0578-B563F0844534}"/>
              </a:ext>
            </a:extLst>
          </p:cNvPr>
          <p:cNvSpPr/>
          <p:nvPr/>
        </p:nvSpPr>
        <p:spPr>
          <a:xfrm>
            <a:off x="7956376" y="4293096"/>
            <a:ext cx="1080120" cy="792088"/>
          </a:xfrm>
          <a:prstGeom prst="rect">
            <a:avLst/>
          </a:prstGeom>
          <a:noFill/>
          <a:ln w="412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Displej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94059FD3-F2E2-C16A-0D14-E5B5789CF741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35496" y="4689140"/>
            <a:ext cx="252029" cy="0"/>
          </a:xfrm>
          <a:prstGeom prst="straightConnector1">
            <a:avLst/>
          </a:prstGeom>
          <a:ln w="349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7296FC41-AFFA-4C28-1D63-4B3E11464CD1}"/>
              </a:ext>
            </a:extLst>
          </p:cNvPr>
          <p:cNvCxnSpPr>
            <a:cxnSpLocks/>
            <a:stCxn id="21" idx="3"/>
            <a:endCxn id="22" idx="1"/>
          </p:cNvCxnSpPr>
          <p:nvPr/>
        </p:nvCxnSpPr>
        <p:spPr>
          <a:xfrm>
            <a:off x="1367645" y="4689140"/>
            <a:ext cx="540687" cy="0"/>
          </a:xfrm>
          <a:prstGeom prst="straightConnector1">
            <a:avLst/>
          </a:prstGeom>
          <a:ln w="349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8D822E6D-C5DD-CD81-9959-A7C07CB91593}"/>
              </a:ext>
            </a:extLst>
          </p:cNvPr>
          <p:cNvCxnSpPr>
            <a:cxnSpLocks/>
            <a:stCxn id="23" idx="3"/>
            <a:endCxn id="24" idx="1"/>
          </p:cNvCxnSpPr>
          <p:nvPr/>
        </p:nvCxnSpPr>
        <p:spPr>
          <a:xfrm>
            <a:off x="7524327" y="4689140"/>
            <a:ext cx="432049" cy="0"/>
          </a:xfrm>
          <a:prstGeom prst="straightConnector1">
            <a:avLst/>
          </a:prstGeom>
          <a:ln w="349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>
            <a:extLst>
              <a:ext uri="{FF2B5EF4-FFF2-40B4-BE49-F238E27FC236}">
                <a16:creationId xmlns:a16="http://schemas.microsoft.com/office/drawing/2014/main" id="{AB8BE0DE-C50A-E9DE-033F-F8E284208AD1}"/>
              </a:ext>
            </a:extLst>
          </p:cNvPr>
          <p:cNvSpPr/>
          <p:nvPr/>
        </p:nvSpPr>
        <p:spPr>
          <a:xfrm>
            <a:off x="3630512" y="4293096"/>
            <a:ext cx="1344149" cy="792088"/>
          </a:xfrm>
          <a:prstGeom prst="rect">
            <a:avLst/>
          </a:prstGeom>
          <a:noFill/>
          <a:ln w="412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Usměrňovač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4D95D4EF-ACB5-5B23-A51B-F39FA8F9AEF3}"/>
              </a:ext>
            </a:extLst>
          </p:cNvPr>
          <p:cNvCxnSpPr>
            <a:cxnSpLocks/>
          </p:cNvCxnSpPr>
          <p:nvPr/>
        </p:nvCxnSpPr>
        <p:spPr>
          <a:xfrm>
            <a:off x="3174462" y="4708731"/>
            <a:ext cx="0" cy="902844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10FB9DBE-6D05-36C2-21BE-05C2BAAA1A4B}"/>
              </a:ext>
            </a:extLst>
          </p:cNvPr>
          <p:cNvCxnSpPr>
            <a:cxnSpLocks/>
          </p:cNvCxnSpPr>
          <p:nvPr/>
        </p:nvCxnSpPr>
        <p:spPr>
          <a:xfrm>
            <a:off x="3174462" y="5611575"/>
            <a:ext cx="2232248" cy="0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A3579700-81FB-B31D-141F-06FC6C6B3972}"/>
              </a:ext>
            </a:extLst>
          </p:cNvPr>
          <p:cNvCxnSpPr>
            <a:cxnSpLocks/>
          </p:cNvCxnSpPr>
          <p:nvPr/>
        </p:nvCxnSpPr>
        <p:spPr>
          <a:xfrm>
            <a:off x="5406709" y="4977013"/>
            <a:ext cx="0" cy="639688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8A7C4064-A9A0-BDB3-2EF8-72BB5B901E02}"/>
              </a:ext>
            </a:extLst>
          </p:cNvPr>
          <p:cNvCxnSpPr>
            <a:cxnSpLocks/>
          </p:cNvCxnSpPr>
          <p:nvPr/>
        </p:nvCxnSpPr>
        <p:spPr>
          <a:xfrm>
            <a:off x="4974661" y="4719859"/>
            <a:ext cx="432049" cy="0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87177BFD-1A8D-D55A-C4C0-D82DC806C2C3}"/>
              </a:ext>
            </a:extLst>
          </p:cNvPr>
          <p:cNvCxnSpPr>
            <a:cxnSpLocks/>
          </p:cNvCxnSpPr>
          <p:nvPr/>
        </p:nvCxnSpPr>
        <p:spPr>
          <a:xfrm>
            <a:off x="5766750" y="4827871"/>
            <a:ext cx="648073" cy="0"/>
          </a:xfrm>
          <a:prstGeom prst="straightConnector1">
            <a:avLst/>
          </a:prstGeom>
          <a:ln w="349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FA4A16B7-35FA-1EC3-C9CC-1F38A571BF6B}"/>
              </a:ext>
            </a:extLst>
          </p:cNvPr>
          <p:cNvCxnSpPr>
            <a:cxnSpLocks/>
            <a:stCxn id="37" idx="6"/>
          </p:cNvCxnSpPr>
          <p:nvPr/>
        </p:nvCxnSpPr>
        <p:spPr>
          <a:xfrm>
            <a:off x="5446676" y="4733295"/>
            <a:ext cx="320074" cy="94576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ál 35">
            <a:extLst>
              <a:ext uri="{FF2B5EF4-FFF2-40B4-BE49-F238E27FC236}">
                <a16:creationId xmlns:a16="http://schemas.microsoft.com/office/drawing/2014/main" id="{B731A3B7-7DBC-9F81-3D88-7374E6E98B4F}"/>
              </a:ext>
            </a:extLst>
          </p:cNvPr>
          <p:cNvSpPr/>
          <p:nvPr/>
        </p:nvSpPr>
        <p:spPr>
          <a:xfrm>
            <a:off x="5719163" y="4778517"/>
            <a:ext cx="72009" cy="62266"/>
          </a:xfrm>
          <a:prstGeom prst="ellipse">
            <a:avLst/>
          </a:prstGeom>
          <a:noFill/>
          <a:ln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BB2B68B3-EC9B-21AF-B963-41BC2AEC24DE}"/>
              </a:ext>
            </a:extLst>
          </p:cNvPr>
          <p:cNvSpPr/>
          <p:nvPr/>
        </p:nvSpPr>
        <p:spPr>
          <a:xfrm>
            <a:off x="5374667" y="4702162"/>
            <a:ext cx="72009" cy="62266"/>
          </a:xfrm>
          <a:prstGeom prst="ellipse">
            <a:avLst/>
          </a:prstGeom>
          <a:noFill/>
          <a:ln w="28575"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F0CE6A3C-FA62-8861-7C91-22DC8EE60438}"/>
              </a:ext>
            </a:extLst>
          </p:cNvPr>
          <p:cNvSpPr/>
          <p:nvPr/>
        </p:nvSpPr>
        <p:spPr>
          <a:xfrm>
            <a:off x="5370705" y="4917884"/>
            <a:ext cx="72009" cy="62266"/>
          </a:xfrm>
          <a:prstGeom prst="ellipse">
            <a:avLst/>
          </a:prstGeom>
          <a:noFill/>
          <a:ln w="28575"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8034276E-1F8F-1564-7331-F463ECDB35D2}"/>
              </a:ext>
            </a:extLst>
          </p:cNvPr>
          <p:cNvSpPr/>
          <p:nvPr/>
        </p:nvSpPr>
        <p:spPr>
          <a:xfrm>
            <a:off x="3137303" y="4671029"/>
            <a:ext cx="72009" cy="62266"/>
          </a:xfrm>
          <a:prstGeom prst="ellipse">
            <a:avLst/>
          </a:prstGeom>
          <a:noFill/>
          <a:ln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19">
            <a:extLst>
              <a:ext uri="{FF2B5EF4-FFF2-40B4-BE49-F238E27FC236}">
                <a16:creationId xmlns:a16="http://schemas.microsoft.com/office/drawing/2014/main" id="{BF7D7E93-7FDE-68DE-7197-930056C530F5}"/>
              </a:ext>
            </a:extLst>
          </p:cNvPr>
          <p:cNvCxnSpPr>
            <a:cxnSpLocks/>
            <a:stCxn id="16" idx="3"/>
            <a:endCxn id="35" idx="1"/>
          </p:cNvCxnSpPr>
          <p:nvPr/>
        </p:nvCxnSpPr>
        <p:spPr>
          <a:xfrm>
            <a:off x="3947931" y="2445764"/>
            <a:ext cx="899531" cy="0"/>
          </a:xfrm>
          <a:prstGeom prst="straightConnector1">
            <a:avLst/>
          </a:prstGeom>
          <a:ln w="349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5">
            <a:extLst>
              <a:ext uri="{FF2B5EF4-FFF2-40B4-BE49-F238E27FC236}">
                <a16:creationId xmlns:a16="http://schemas.microsoft.com/office/drawing/2014/main" id="{B18BA142-952A-77CE-357F-80E67D97C1D7}"/>
              </a:ext>
            </a:extLst>
          </p:cNvPr>
          <p:cNvSpPr/>
          <p:nvPr/>
        </p:nvSpPr>
        <p:spPr>
          <a:xfrm>
            <a:off x="4847462" y="2049720"/>
            <a:ext cx="1344149" cy="792088"/>
          </a:xfrm>
          <a:prstGeom prst="rect">
            <a:avLst/>
          </a:prstGeom>
          <a:noFill/>
          <a:ln w="412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Usměrňovač</a:t>
            </a:r>
          </a:p>
        </p:txBody>
      </p:sp>
      <p:cxnSp>
        <p:nvCxnSpPr>
          <p:cNvPr id="40" name="Přímá spojnice se šipkou 7">
            <a:extLst>
              <a:ext uri="{FF2B5EF4-FFF2-40B4-BE49-F238E27FC236}">
                <a16:creationId xmlns:a16="http://schemas.microsoft.com/office/drawing/2014/main" id="{D657E7A7-FC34-3205-3381-A35AFD07D23B}"/>
              </a:ext>
            </a:extLst>
          </p:cNvPr>
          <p:cNvCxnSpPr>
            <a:cxnSpLocks/>
          </p:cNvCxnSpPr>
          <p:nvPr/>
        </p:nvCxnSpPr>
        <p:spPr>
          <a:xfrm>
            <a:off x="4391412" y="2445764"/>
            <a:ext cx="0" cy="902844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10">
            <a:extLst>
              <a:ext uri="{FF2B5EF4-FFF2-40B4-BE49-F238E27FC236}">
                <a16:creationId xmlns:a16="http://schemas.microsoft.com/office/drawing/2014/main" id="{57E3B284-743D-5A2E-FC76-384D1299BAD7}"/>
              </a:ext>
            </a:extLst>
          </p:cNvPr>
          <p:cNvCxnSpPr>
            <a:cxnSpLocks/>
          </p:cNvCxnSpPr>
          <p:nvPr/>
        </p:nvCxnSpPr>
        <p:spPr>
          <a:xfrm>
            <a:off x="4391412" y="3348608"/>
            <a:ext cx="2232248" cy="0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13">
            <a:extLst>
              <a:ext uri="{FF2B5EF4-FFF2-40B4-BE49-F238E27FC236}">
                <a16:creationId xmlns:a16="http://schemas.microsoft.com/office/drawing/2014/main" id="{BD760C49-E3D5-FCBC-7DAB-24BC7786EA0D}"/>
              </a:ext>
            </a:extLst>
          </p:cNvPr>
          <p:cNvCxnSpPr>
            <a:cxnSpLocks/>
          </p:cNvCxnSpPr>
          <p:nvPr/>
        </p:nvCxnSpPr>
        <p:spPr>
          <a:xfrm>
            <a:off x="6623659" y="2683566"/>
            <a:ext cx="0" cy="639688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29">
            <a:extLst>
              <a:ext uri="{FF2B5EF4-FFF2-40B4-BE49-F238E27FC236}">
                <a16:creationId xmlns:a16="http://schemas.microsoft.com/office/drawing/2014/main" id="{2F173BA9-A9BE-CC0A-E79F-551A30CD8480}"/>
              </a:ext>
            </a:extLst>
          </p:cNvPr>
          <p:cNvCxnSpPr>
            <a:cxnSpLocks/>
          </p:cNvCxnSpPr>
          <p:nvPr/>
        </p:nvCxnSpPr>
        <p:spPr>
          <a:xfrm>
            <a:off x="6191611" y="2456892"/>
            <a:ext cx="432049" cy="0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31">
            <a:extLst>
              <a:ext uri="{FF2B5EF4-FFF2-40B4-BE49-F238E27FC236}">
                <a16:creationId xmlns:a16="http://schemas.microsoft.com/office/drawing/2014/main" id="{A69BA94F-1E03-8A74-5250-DE69E27269AA}"/>
              </a:ext>
            </a:extLst>
          </p:cNvPr>
          <p:cNvCxnSpPr>
            <a:cxnSpLocks/>
          </p:cNvCxnSpPr>
          <p:nvPr/>
        </p:nvCxnSpPr>
        <p:spPr>
          <a:xfrm>
            <a:off x="6983700" y="2564904"/>
            <a:ext cx="581547" cy="1050"/>
          </a:xfrm>
          <a:prstGeom prst="straightConnector1">
            <a:avLst/>
          </a:prstGeom>
          <a:ln w="3492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32">
            <a:extLst>
              <a:ext uri="{FF2B5EF4-FFF2-40B4-BE49-F238E27FC236}">
                <a16:creationId xmlns:a16="http://schemas.microsoft.com/office/drawing/2014/main" id="{DFD1D9D3-EE1F-372F-8B26-63748F5FD64F}"/>
              </a:ext>
            </a:extLst>
          </p:cNvPr>
          <p:cNvCxnSpPr>
            <a:cxnSpLocks/>
            <a:stCxn id="47" idx="6"/>
          </p:cNvCxnSpPr>
          <p:nvPr/>
        </p:nvCxnSpPr>
        <p:spPr>
          <a:xfrm>
            <a:off x="6663626" y="2470328"/>
            <a:ext cx="320074" cy="94576"/>
          </a:xfrm>
          <a:prstGeom prst="straightConnector1">
            <a:avLst/>
          </a:prstGeom>
          <a:ln w="349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ál 35">
            <a:extLst>
              <a:ext uri="{FF2B5EF4-FFF2-40B4-BE49-F238E27FC236}">
                <a16:creationId xmlns:a16="http://schemas.microsoft.com/office/drawing/2014/main" id="{09A76ECB-141A-5B12-A197-13F75AC0C74B}"/>
              </a:ext>
            </a:extLst>
          </p:cNvPr>
          <p:cNvSpPr/>
          <p:nvPr/>
        </p:nvSpPr>
        <p:spPr>
          <a:xfrm>
            <a:off x="6936113" y="2515550"/>
            <a:ext cx="72009" cy="62266"/>
          </a:xfrm>
          <a:prstGeom prst="ellipse">
            <a:avLst/>
          </a:prstGeom>
          <a:noFill/>
          <a:ln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vál 36">
            <a:extLst>
              <a:ext uri="{FF2B5EF4-FFF2-40B4-BE49-F238E27FC236}">
                <a16:creationId xmlns:a16="http://schemas.microsoft.com/office/drawing/2014/main" id="{2B99A7E9-6A51-82FD-F0FD-CD7CF69EA103}"/>
              </a:ext>
            </a:extLst>
          </p:cNvPr>
          <p:cNvSpPr/>
          <p:nvPr/>
        </p:nvSpPr>
        <p:spPr>
          <a:xfrm>
            <a:off x="6591617" y="2439195"/>
            <a:ext cx="72009" cy="62266"/>
          </a:xfrm>
          <a:prstGeom prst="ellipse">
            <a:avLst/>
          </a:prstGeom>
          <a:noFill/>
          <a:ln w="28575"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38">
            <a:extLst>
              <a:ext uri="{FF2B5EF4-FFF2-40B4-BE49-F238E27FC236}">
                <a16:creationId xmlns:a16="http://schemas.microsoft.com/office/drawing/2014/main" id="{E39F31C9-B1A6-1984-A25F-215110799C7F}"/>
              </a:ext>
            </a:extLst>
          </p:cNvPr>
          <p:cNvSpPr/>
          <p:nvPr/>
        </p:nvSpPr>
        <p:spPr>
          <a:xfrm>
            <a:off x="4354253" y="2408062"/>
            <a:ext cx="72009" cy="62266"/>
          </a:xfrm>
          <a:prstGeom prst="ellipse">
            <a:avLst/>
          </a:prstGeom>
          <a:noFill/>
          <a:ln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36">
            <a:extLst>
              <a:ext uri="{FF2B5EF4-FFF2-40B4-BE49-F238E27FC236}">
                <a16:creationId xmlns:a16="http://schemas.microsoft.com/office/drawing/2014/main" id="{34526AFB-8ABA-2492-BD27-87E2FA6C3D45}"/>
              </a:ext>
            </a:extLst>
          </p:cNvPr>
          <p:cNvSpPr/>
          <p:nvPr/>
        </p:nvSpPr>
        <p:spPr>
          <a:xfrm>
            <a:off x="6587654" y="2630591"/>
            <a:ext cx="72009" cy="62266"/>
          </a:xfrm>
          <a:prstGeom prst="ellipse">
            <a:avLst/>
          </a:prstGeom>
          <a:noFill/>
          <a:ln w="28575" cmpd="sng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03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</a:t>
            </a:r>
            <a:r>
              <a:rPr lang="en-US" dirty="0" err="1"/>
              <a:t>dělení</a:t>
            </a:r>
            <a:endParaRPr lang="cs-CZ" dirty="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0BAC0D8B-6820-1D9B-7EFC-E9291A8EB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052736"/>
            <a:ext cx="8153400" cy="3970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Rozlišovací schopnost</a:t>
            </a: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/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ejmenší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změna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veličiny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vstupu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kterou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přístroj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dokáže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rozlišit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/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číslicových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přístrojů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to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změna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"o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jedničku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" na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poslední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číslici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vpravo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přístroj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třímístným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displejem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"999"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horší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rozlišovací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schopnost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než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přístroj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čtyřmístným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displejem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"9999".</a:t>
            </a:r>
          </a:p>
          <a:p>
            <a:pPr marL="0" indent="0" eaLnBrk="1" hangingPunct="1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Rozsahy měření</a:t>
            </a: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/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ejmenší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největší hodnoty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veličiny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které je možné změřit.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digitální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multimetr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může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mít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rozsahy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napětí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200 mV – 600V, pro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proudu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200 µA – 20 A.</a:t>
            </a:r>
          </a:p>
          <a:p>
            <a:pPr marL="0" indent="0" eaLnBrk="1" hangingPunct="1"/>
            <a:endParaRPr lang="en-US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/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Citlivost</a:t>
            </a:r>
            <a:endParaRPr lang="en-US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Nejmenší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změřitelná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hodnota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veličiny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26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digitálního multimetru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ED4C14-5298-C2A7-7402-CF6B50E97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8361" y="2564904"/>
            <a:ext cx="4518135" cy="30963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4CFE93-1EAE-FC1D-CB64-2511B72E94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980728"/>
            <a:ext cx="4339094" cy="433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366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>
            <a:extLst>
              <a:ext uri="{FF2B5EF4-FFF2-40B4-BE49-F238E27FC236}">
                <a16:creationId xmlns:a16="http://schemas.microsoft.com/office/drawing/2014/main" id="{981DC634-8614-D886-7B6F-82E2DED68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692696"/>
            <a:ext cx="8863656" cy="17543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Princip</a:t>
            </a:r>
          </a:p>
          <a:p>
            <a:pPr marL="0" indent="0" eaLnBrk="1" hangingPunct="1"/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Měření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začíná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vynulováním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čítače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eaLnBrk="1" hangingPunct="1"/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době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na vstup integrátoru připojené měřené napětí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Vin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Je kladné, proto žene výstup integrátoru do záporného napětí.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Dokud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integrátoru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záporný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výstupu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komparátoru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úroveň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součinové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hradlo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propouští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hodinové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impulsy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Clk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čítače</a:t>
            </a:r>
            <a:r>
              <a:rPr lang="en-US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Elektronické měřicí přístroje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</a:t>
            </a:r>
            <a:r>
              <a:rPr lang="en-US" dirty="0" err="1"/>
              <a:t>převodník</a:t>
            </a:r>
            <a:r>
              <a:rPr lang="en-US" dirty="0"/>
              <a:t> s </a:t>
            </a:r>
            <a:r>
              <a:rPr lang="en-US" dirty="0" err="1"/>
              <a:t>dvojí</a:t>
            </a:r>
            <a:r>
              <a:rPr lang="en-US" dirty="0"/>
              <a:t> </a:t>
            </a:r>
            <a:r>
              <a:rPr lang="en-US" dirty="0" err="1"/>
              <a:t>integrací</a:t>
            </a:r>
            <a:endParaRPr lang="cs-CZ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52A1DC0-3006-EC04-2952-58F1AB082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14" y="2520003"/>
            <a:ext cx="7428571" cy="393333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846CE23-1D0C-6FB8-30F3-C6D44B383544}"/>
              </a:ext>
            </a:extLst>
          </p:cNvPr>
          <p:cNvSpPr txBox="1"/>
          <p:nvPr/>
        </p:nvSpPr>
        <p:spPr>
          <a:xfrm>
            <a:off x="5436096" y="52199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&amp;</a:t>
            </a:r>
          </a:p>
        </p:txBody>
      </p:sp>
    </p:spTree>
    <p:extLst>
      <p:ext uri="{BB962C8B-B14F-4D97-AF65-F5344CB8AC3E}">
        <p14:creationId xmlns:p14="http://schemas.microsoft.com/office/powerpoint/2010/main" val="218782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D8D4470-4800-F2B5-B0E6-6040C9D2056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Elektronické měřicí přístroje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F5AE211-B1BD-DD36-49EA-91AD16E4139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31A604-2D5E-0CCB-67C8-40FB859D574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200B803-3689-566A-4FDA-6F087964B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FD35991-B9BC-FD21-2F17-0C560985375B}"/>
              </a:ext>
            </a:extLst>
          </p:cNvPr>
          <p:cNvSpPr txBox="1"/>
          <p:nvPr/>
        </p:nvSpPr>
        <p:spPr>
          <a:xfrm>
            <a:off x="539552" y="1196752"/>
            <a:ext cx="7632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800" b="1" dirty="0">
                <a:solidFill>
                  <a:srgbClr val="FF0000"/>
                </a:solidFill>
              </a:rPr>
              <a:t>M3A 16/4/24</a:t>
            </a:r>
          </a:p>
        </p:txBody>
      </p:sp>
    </p:spTree>
    <p:extLst>
      <p:ext uri="{BB962C8B-B14F-4D97-AF65-F5344CB8AC3E}">
        <p14:creationId xmlns:p14="http://schemas.microsoft.com/office/powerpoint/2010/main" val="891994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11787</TotalTime>
  <Words>1009</Words>
  <Application>Microsoft Office PowerPoint</Application>
  <PresentationFormat>On-screen Show (4:3)</PresentationFormat>
  <Paragraphs>188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Rozcestník</vt:lpstr>
      <vt:lpstr>Princip</vt:lpstr>
      <vt:lpstr>Výhody, nevýhody</vt:lpstr>
      <vt:lpstr>Rozdělení</vt:lpstr>
      <vt:lpstr>Rozdělení</vt:lpstr>
      <vt:lpstr>Příklad digitálního multimetru</vt:lpstr>
      <vt:lpstr>AD převodník s dvojí integrací</vt:lpstr>
      <vt:lpstr> </vt:lpstr>
      <vt:lpstr>AD převodník s dvojí integrací</vt:lpstr>
      <vt:lpstr>AD převodník s dvojí integrací</vt:lpstr>
      <vt:lpstr>AD převodník s dvojí integrací</vt:lpstr>
      <vt:lpstr>AD převodník s dvojí integrací</vt:lpstr>
      <vt:lpstr>AD převodník s dvojí integrací</vt:lpstr>
      <vt:lpstr>AD převodník s dvojí integrací</vt:lpstr>
      <vt:lpstr>Usměrňovač</vt:lpstr>
      <vt:lpstr>Usměrňovač</vt:lpstr>
      <vt:lpstr>Usměrňovač</vt:lpstr>
      <vt:lpstr>Usměrňovač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575</cp:revision>
  <dcterms:created xsi:type="dcterms:W3CDTF">2011-08-12T09:23:29Z</dcterms:created>
  <dcterms:modified xsi:type="dcterms:W3CDTF">2024-04-28T09:19:30Z</dcterms:modified>
</cp:coreProperties>
</file>