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706" r:id="rId3"/>
  </p:sldMasterIdLst>
  <p:notesMasterIdLst>
    <p:notesMasterId r:id="rId14"/>
  </p:notesMasterIdLst>
  <p:sldIdLst>
    <p:sldId id="371" r:id="rId4"/>
    <p:sldId id="394" r:id="rId5"/>
    <p:sldId id="382" r:id="rId6"/>
    <p:sldId id="395" r:id="rId7"/>
    <p:sldId id="396" r:id="rId8"/>
    <p:sldId id="397" r:id="rId9"/>
    <p:sldId id="398" r:id="rId10"/>
    <p:sldId id="399" r:id="rId11"/>
    <p:sldId id="393" r:id="rId12"/>
    <p:sldId id="387" r:id="rId13"/>
  </p:sldIdLst>
  <p:sldSz cx="9144000" cy="6858000" type="screen4x3"/>
  <p:notesSz cx="6888163" cy="10020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00FF"/>
    <a:srgbClr val="FF00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94638" autoAdjust="0"/>
  </p:normalViewPr>
  <p:slideViewPr>
    <p:cSldViewPr>
      <p:cViewPr varScale="1">
        <p:scale>
          <a:sx n="123" d="100"/>
          <a:sy n="123" d="100"/>
        </p:scale>
        <p:origin x="-6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0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792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6E75844-99DA-4C5A-A0E5-F0137B0D77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6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028"/>
            <a:ext cx="7772400" cy="147042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BF60A-B076-458D-8553-F2A14768336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6DE1F-C143-4F4E-BA31-2B735BF1AC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7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AB753-2362-454C-ABE6-45B80AF6422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A4D31-3827-417B-B411-D41CA7D742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86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5035"/>
            <a:ext cx="2057400" cy="585073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5035"/>
            <a:ext cx="5969000" cy="585073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B08F-CA14-429C-B70D-324B9F8350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2C3F9-978E-493C-A669-4B09C0082C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36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828396E-14A0-4F6A-B70B-3D7A34CEF70B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740437-3C49-4711-A7D4-E85B914B70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73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4AD0847-F27C-4192-9468-2EE1D5EDDB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3F6900E-6596-4A09-9BD4-20059A882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45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8417BD02-6A24-42A7-83AB-E25BE8EBF28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816A902-1C26-4ED0-922A-C0E2EE9A8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0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D076648-5D79-40DA-8AB4-8EA41311E66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53DD24A-8648-493E-85E4-35B97135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50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47207B3-1E5A-42E6-869F-36C54A09294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BBF81CD-105C-4212-884F-2D9E8006A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346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4CE0543-5DC8-47B5-B197-F06574341E1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091A3CB3-03C4-47B1-B8AD-31C4DA8F70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9307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6E047EA9-5279-46ED-A48D-CF66659B37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FD66EF4-A8C0-4334-8C5C-97B21841D2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637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B551FD13-FAA9-4D82-85BD-B52F06E9982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177691-7004-4344-861B-83F5F249EF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88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B6F99-B9E6-42F1-B595-98C4A9534E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D0424-7837-4C45-8D04-2A6728A979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197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FC7842A-49A2-4481-B29C-AEE7C01D0720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465EB04-1308-4681-AA80-3172F523C6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92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AED1B501-8B06-4CF9-8192-044BA110C4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8ECC1EB-17AD-4061-9472-5D1F58262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12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7E15C921-8F75-482C-92F2-CCDCC98EA2E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BCCCD89-1627-436C-A285-CCE7B7C09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280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/>
              <a:gdLst>
                <a:gd name="T0" fmla="*/ 4697 w 4697"/>
                <a:gd name="T1" fmla="*/ 0 h 367"/>
                <a:gd name="T2" fmla="*/ 4697 w 4697"/>
                <a:gd name="T3" fmla="*/ 367 h 367"/>
                <a:gd name="T4" fmla="*/ 0 w 4697"/>
                <a:gd name="T5" fmla="*/ 218 h 367"/>
                <a:gd name="T6" fmla="*/ 4697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 smtClean="0">
                <a:solidFill>
                  <a:prstClr val="black"/>
                </a:solidFill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 smtClean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B46F7C-744F-4BE5-9DF2-AB2ADB6FF65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4F81BD">
                    <a:tint val="20000"/>
                  </a:srgb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4769D1A9-0E3A-4DAC-83A0-9A6377E6C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2377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19287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56BFCA-B6CB-43B6-82EE-1C6A2783B4E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6100" y="6381750"/>
            <a:ext cx="2351088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dirty="0"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FC43B981-4A67-4EAA-B9A7-ED8515D92D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4165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A21CF78-C8D8-4361-8720-35243555244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4135F6A-26A1-4EF0-829E-D61E8CE02D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552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843873A-A0BB-41BE-8DD9-F380444E01A5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2A8A3B9D-402A-483A-B17F-BCAF7B3DF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889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1E229277-C906-4971-9224-2941EAA3865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8AD0037B-8DAB-4B78-8E1D-F0AA10972D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92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AFDEA7FC-4B48-449E-BF2E-0F86643E9E0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B56F9D5F-ABED-48B9-A1A1-F7A0877AC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0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E19E7A80-E5A2-44FE-87AA-75023316B57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460634E4-9395-4E3F-B9D6-A751F9FDA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5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784" y="44065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1784" y="2906316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02B6-81E3-48F1-A1E8-7656E3EDE26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7C5B7-832A-4791-BB23-153C264F78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520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71966C6-2FD7-47DF-AA84-BF52A9C9C771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2F5C9036-E870-4CA5-8BE0-C3D4F1A123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79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white"/>
              </a:solidFill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7EBD0D46-6430-473A-B9D1-2202ED27740C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prstClr val="white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50ABCB30-9566-4665-8582-37514E10D3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47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B5E0B3E-3916-4514-AFAC-CA9FFE03557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CDF45A00-3195-4EA3-9E0A-C16E25B5BF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6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313F73A0-383F-43B8-8E26-825341C9D16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  <a:extLst/>
          </a:lstStyle>
          <a:p>
            <a:pPr>
              <a:defRPr/>
            </a:pPr>
            <a:fld id="{DD9D7DA4-3761-4CDF-A80E-216EF045BD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2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3600" y="1600200"/>
            <a:ext cx="4013200" cy="45255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EA56-2FC8-49B9-A089-593C0A0578F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E9525-4141-4A52-A15D-D78B17458A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92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4716"/>
            <a:ext cx="4040717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5272"/>
            <a:ext cx="4040717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6085" y="1534716"/>
            <a:ext cx="4040716" cy="6405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6085" y="2175272"/>
            <a:ext cx="4040716" cy="39504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7D453-B2F7-4430-ADF6-9C1F9396AEF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A2DE7-365A-4286-B491-61A829FE9A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4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6D1ED-C28D-4C40-AB19-4A98131C2DED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35A1C-548B-468E-9541-306E996704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48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920A8-CA43-4B1E-A23D-A0E171DC8FE6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74617-AE58-4EFB-ADF8-6AD51186E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19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2654"/>
            <a:ext cx="30077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2653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4703"/>
            <a:ext cx="30077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71C6-8F10-42F4-B408-CD279648B617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58813-E5E9-42F7-B8D6-8B7D9BCC60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73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81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817" y="6131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817" y="536733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3FBDF-F480-4A29-904E-ED0C675D4F32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C5AB5-C48D-4911-B79E-D14CCF35F1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1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84528"/>
            <a:ext cx="8229600" cy="52322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E1F35E0-B212-4357-A321-5A054573413E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FC7AA1-C45A-45DF-98EB-D04B6486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55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037FFE48-F712-4D42-9CD4-21F525CB60E4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3ECE80C5-8F1B-4CDD-B3D9-C4276FA98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 smtClean="0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07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E696173D-A23B-4064-A535-8BD24949CFBA}" type="datetimeFigureOut">
              <a:rPr lang="cs-CZ"/>
              <a:pPr>
                <a:defRPr/>
              </a:pPr>
              <a:t>8.11.2017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prstClr val="black"/>
                </a:solidFill>
                <a:latin typeface="Lucida Sans Unicode"/>
              </a:defRPr>
            </a:lvl1pPr>
            <a:extLst/>
          </a:lstStyle>
          <a:p>
            <a:pPr>
              <a:defRPr/>
            </a:pPr>
            <a:fld id="{FE17FC36-5625-4883-AA51-280CD0248F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7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buClr>
                <a:srgbClr val="4F81BD"/>
              </a:buClr>
              <a:defRPr/>
            </a:pPr>
            <a:endParaRPr lang="cs-CZ" sz="2000" b="1" dirty="0">
              <a:solidFill>
                <a:srgbClr val="1F497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18002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marR="0" algn="l">
              <a:lnSpc>
                <a:spcPct val="90000"/>
              </a:lnSpc>
            </a:pPr>
            <a:endParaRPr lang="cs-CZ" sz="1600" b="1" smtClean="0">
              <a:solidFill>
                <a:srgbClr val="0D296F"/>
              </a:solidFill>
            </a:endParaRP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Název programu: 	Číslicová technika - mikroprocesory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III.ročník, Mikrořadiče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		</a:t>
            </a:r>
          </a:p>
          <a:p>
            <a:pPr marR="0" algn="l">
              <a:lnSpc>
                <a:spcPct val="90000"/>
              </a:lnSpc>
            </a:pPr>
            <a:r>
              <a:rPr lang="cs-CZ" sz="1600" b="1" smtClean="0">
                <a:solidFill>
                  <a:srgbClr val="0D296F"/>
                </a:solidFill>
              </a:rPr>
              <a:t>Vypracoval</a:t>
            </a:r>
            <a:r>
              <a:rPr lang="cs-CZ" sz="2000" b="1" smtClean="0">
                <a:solidFill>
                  <a:srgbClr val="0D296F"/>
                </a:solidFill>
              </a:rPr>
              <a:t>: </a:t>
            </a:r>
            <a:r>
              <a:rPr lang="cs-CZ" sz="1800" b="1" smtClean="0">
                <a:solidFill>
                  <a:srgbClr val="0D296F"/>
                </a:solidFill>
              </a:rPr>
              <a:t>Vlastimil Vlček</a:t>
            </a:r>
          </a:p>
        </p:txBody>
      </p:sp>
      <p:pic>
        <p:nvPicPr>
          <p:cNvPr id="14341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rgbClr val="FFFFFF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3877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err="1" smtClean="0"/>
              <a:t>Datasheet</a:t>
            </a:r>
            <a:r>
              <a:rPr lang="cs-CZ" sz="1400" dirty="0" smtClean="0"/>
              <a:t>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PIC16F882/883/884/886/887 DS41291E (http://www.microchip.com)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Getting</a:t>
            </a:r>
            <a:r>
              <a:rPr lang="cs-CZ" sz="1400" dirty="0" smtClean="0"/>
              <a:t> </a:t>
            </a:r>
            <a:r>
              <a:rPr lang="cs-CZ" sz="1400" dirty="0" err="1" smtClean="0"/>
              <a:t>Started</a:t>
            </a:r>
            <a:r>
              <a:rPr lang="cs-CZ" sz="1400" dirty="0" smtClean="0"/>
              <a:t> </a:t>
            </a:r>
            <a:r>
              <a:rPr lang="cs-CZ" sz="1400" dirty="0" err="1" smtClean="0"/>
              <a:t>with</a:t>
            </a:r>
            <a:r>
              <a:rPr lang="cs-CZ" sz="1400" dirty="0" smtClean="0"/>
              <a:t> </a:t>
            </a:r>
            <a:r>
              <a:rPr lang="cs-CZ" sz="1400" dirty="0" err="1" smtClean="0"/>
              <a:t>PICmicro</a:t>
            </a:r>
            <a:r>
              <a:rPr lang="cs-CZ" sz="1400" dirty="0"/>
              <a:t> </a:t>
            </a:r>
            <a:r>
              <a:rPr lang="cs-CZ" sz="1400" dirty="0" err="1" smtClean="0"/>
              <a:t>MCUs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MPLAB IDE User</a:t>
            </a:r>
            <a:r>
              <a:rPr lang="en-US" sz="1400" dirty="0" smtClean="0"/>
              <a:t>’</a:t>
            </a:r>
            <a:r>
              <a:rPr lang="cs-CZ" sz="1400" dirty="0" smtClean="0"/>
              <a:t>s </a:t>
            </a:r>
            <a:r>
              <a:rPr lang="cs-CZ" sz="1400" dirty="0" err="1" smtClean="0"/>
              <a:t>Guide</a:t>
            </a:r>
            <a:endParaRPr lang="cs-CZ" sz="1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400" dirty="0" smtClean="0"/>
              <a:t>Microchip.com: </a:t>
            </a:r>
            <a:r>
              <a:rPr lang="cs-CZ" sz="1400" dirty="0" err="1" smtClean="0"/>
              <a:t>Quick</a:t>
            </a:r>
            <a:r>
              <a:rPr lang="cs-CZ" sz="1400" dirty="0" smtClean="0"/>
              <a:t> </a:t>
            </a:r>
            <a:r>
              <a:rPr lang="cs-CZ" sz="1400" dirty="0" err="1" smtClean="0"/>
              <a:t>Guide</a:t>
            </a:r>
            <a:r>
              <a:rPr lang="cs-CZ" sz="1400" dirty="0" smtClean="0"/>
              <a:t> to </a:t>
            </a:r>
            <a:r>
              <a:rPr lang="cs-CZ" sz="1400" dirty="0" err="1" smtClean="0"/>
              <a:t>Microchip</a:t>
            </a:r>
            <a:r>
              <a:rPr lang="cs-CZ" sz="1400" dirty="0" smtClean="0"/>
              <a:t> </a:t>
            </a:r>
            <a:r>
              <a:rPr lang="cs-CZ" sz="1400" dirty="0" err="1" smtClean="0"/>
              <a:t>Development</a:t>
            </a:r>
            <a:r>
              <a:rPr lang="cs-CZ" sz="1400" dirty="0" smtClean="0"/>
              <a:t> </a:t>
            </a:r>
            <a:r>
              <a:rPr lang="cs-CZ" sz="1400" dirty="0" err="1" smtClean="0"/>
              <a:t>Tools</a:t>
            </a:r>
            <a:endParaRPr lang="cs-CZ" sz="1400" dirty="0"/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cs-CZ" sz="14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85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Struktura programu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80364" y="1763815"/>
            <a:ext cx="26064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Definice: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endParaRPr lang="cs-CZ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Inicializace: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endParaRPr lang="cs-CZ" smtClean="0"/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endParaRPr lang="cs-CZ" smtClean="0"/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Hlavní program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Podprogramy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endParaRPr lang="cs-CZ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Tabulky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086835" y="1763815"/>
            <a:ext cx="55806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Definice Speciálních funkčních registrů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Definice uživatelských registrů a proměnných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/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Nastavení periferních zařízení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Nastavení výchozích hodnot portů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Nastavení směru toku dat porty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Nastavení výchozích hodnot uživatelských registrů a proměnných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/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Hlavní programová smyčka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/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Podprogramy, použité v hlavní programové smyčce</a:t>
            </a:r>
          </a:p>
          <a:p>
            <a:pPr marL="285750" indent="-285750">
              <a:buFont typeface="Wingdings" pitchFamily="2" charset="2"/>
              <a:buChar char="§"/>
            </a:pPr>
            <a:endParaRPr lang="cs-CZ"/>
          </a:p>
          <a:p>
            <a:pPr marL="285750" indent="-285750">
              <a:buFont typeface="Wingdings" pitchFamily="2" charset="2"/>
              <a:buChar char="§"/>
            </a:pPr>
            <a:r>
              <a:rPr lang="cs-CZ" smtClean="0"/>
              <a:t>Tabulky datových konstant, převodní tabulky, texty</a:t>
            </a:r>
          </a:p>
        </p:txBody>
      </p:sp>
    </p:spTree>
    <p:extLst>
      <p:ext uri="{BB962C8B-B14F-4D97-AF65-F5344CB8AC3E}">
        <p14:creationId xmlns:p14="http://schemas.microsoft.com/office/powerpoint/2010/main" val="8532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5" y="1268760"/>
            <a:ext cx="8229600" cy="4950550"/>
          </a:xfrm>
        </p:spPr>
        <p:txBody>
          <a:bodyPr/>
          <a:lstStyle/>
          <a:p>
            <a:pPr marL="0" indent="0">
              <a:buNone/>
            </a:pPr>
            <a:r>
              <a:rPr lang="cs-CZ" sz="1600" smtClean="0"/>
              <a:t>Příklad definicí:</a:t>
            </a:r>
            <a:endParaRPr lang="cs-CZ" sz="1600" dirty="0"/>
          </a:p>
          <a:p>
            <a:pPr>
              <a:buFont typeface="Wingdings" pitchFamily="2" charset="2"/>
              <a:buChar char="q"/>
            </a:pPr>
            <a:endParaRPr lang="cs-CZ" sz="1600" smtClean="0"/>
          </a:p>
          <a:p>
            <a:pPr marL="0" indent="0">
              <a:buNone/>
            </a:pPr>
            <a:r>
              <a:rPr lang="cs-CZ" sz="1600"/>
              <a:t>porta	</a:t>
            </a:r>
            <a:r>
              <a:rPr lang="cs-CZ" sz="1600" smtClean="0"/>
              <a:t>equ</a:t>
            </a:r>
            <a:r>
              <a:rPr lang="cs-CZ" sz="1600"/>
              <a:t>	0x05</a:t>
            </a:r>
          </a:p>
          <a:p>
            <a:pPr marL="0" indent="0">
              <a:buNone/>
            </a:pPr>
            <a:r>
              <a:rPr lang="cs-CZ" sz="1600"/>
              <a:t>portb   	equ	</a:t>
            </a:r>
            <a:r>
              <a:rPr lang="cs-CZ" sz="1600" smtClean="0"/>
              <a:t>0x06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trisa   	equ  	0x85</a:t>
            </a:r>
          </a:p>
          <a:p>
            <a:pPr marL="0" indent="0">
              <a:buNone/>
            </a:pPr>
            <a:r>
              <a:rPr lang="cs-CZ" sz="1600"/>
              <a:t>trisb   	equ  	</a:t>
            </a:r>
            <a:r>
              <a:rPr lang="cs-CZ" sz="1600" smtClean="0"/>
              <a:t>0x86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status	equ	</a:t>
            </a:r>
            <a:r>
              <a:rPr lang="cs-CZ" sz="1600" smtClean="0"/>
              <a:t>0x03</a:t>
            </a:r>
          </a:p>
          <a:p>
            <a:pPr marL="0" indent="0">
              <a:buNone/>
            </a:pPr>
            <a:endParaRPr lang="cs-CZ" sz="1600"/>
          </a:p>
          <a:p>
            <a:pPr marL="0" indent="0">
              <a:buNone/>
            </a:pPr>
            <a:r>
              <a:rPr lang="cs-CZ" sz="1600"/>
              <a:t>#define	RP0	status,5</a:t>
            </a:r>
          </a:p>
          <a:p>
            <a:pPr marL="0" indent="0">
              <a:buNone/>
            </a:pPr>
            <a:r>
              <a:rPr lang="cs-CZ" sz="1600"/>
              <a:t>#define	RP1	</a:t>
            </a:r>
            <a:r>
              <a:rPr lang="cs-CZ" sz="1600" smtClean="0"/>
              <a:t>status,6</a:t>
            </a:r>
            <a:r>
              <a:rPr lang="cs-CZ" sz="1600"/>
              <a:t> </a:t>
            </a:r>
            <a:endParaRPr lang="cs-CZ" sz="1600" smtClean="0"/>
          </a:p>
          <a:p>
            <a:pPr marL="0" indent="0">
              <a:buNone/>
            </a:pPr>
            <a:endParaRPr lang="cs-CZ" sz="1600"/>
          </a:p>
          <a:p>
            <a:pPr marL="0" indent="0">
              <a:buNone/>
            </a:pPr>
            <a:r>
              <a:rPr lang="cs-CZ" sz="1600"/>
              <a:t>#define 	TL1	PORTA,0	</a:t>
            </a:r>
          </a:p>
          <a:p>
            <a:pPr marL="0" indent="0">
              <a:buNone/>
            </a:pPr>
            <a:r>
              <a:rPr lang="cs-CZ" sz="1600"/>
              <a:t>#define 	TL2	PORTA,1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/>
              <a:t>#INCLUDE	&lt;P16F883.INC&gt;</a:t>
            </a:r>
          </a:p>
          <a:p>
            <a:pPr marL="0" indent="0">
              <a:buNone/>
            </a:pPr>
            <a:endParaRPr lang="cs-CZ" sz="1600" smtClean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Struktura programu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5" y="1313765"/>
            <a:ext cx="8229600" cy="4140460"/>
          </a:xfrm>
        </p:spPr>
        <p:txBody>
          <a:bodyPr/>
          <a:lstStyle/>
          <a:p>
            <a:pPr marL="0" indent="0" defTabSz="720000">
              <a:buNone/>
            </a:pPr>
            <a:r>
              <a:rPr lang="cs-CZ" sz="1600" smtClean="0"/>
              <a:t>Příklad inicializace:</a:t>
            </a:r>
          </a:p>
          <a:p>
            <a:pPr marL="0" indent="0" defTabSz="720000">
              <a:buNone/>
            </a:pPr>
            <a:endParaRPr lang="cs-CZ" sz="1600"/>
          </a:p>
          <a:p>
            <a:pPr marL="0" indent="0" defTabSz="720000">
              <a:buNone/>
            </a:pPr>
            <a:r>
              <a:rPr lang="cs-CZ" sz="1600"/>
              <a:t>INIT	NOP</a:t>
            </a:r>
          </a:p>
          <a:p>
            <a:pPr marL="0" indent="0" defTabSz="720000">
              <a:buNone/>
            </a:pPr>
            <a:r>
              <a:rPr lang="cs-CZ" sz="1600"/>
              <a:t>	</a:t>
            </a:r>
            <a:r>
              <a:rPr lang="cs-CZ" sz="1600" smtClean="0"/>
              <a:t>BANKSEL	ANSEL</a:t>
            </a:r>
            <a:r>
              <a:rPr lang="cs-CZ" sz="1600"/>
              <a:t>	</a:t>
            </a:r>
            <a:r>
              <a:rPr lang="cs-CZ" sz="1600" smtClean="0"/>
              <a:t>	;Volba banky</a:t>
            </a:r>
            <a:endParaRPr lang="cs-CZ" sz="1600"/>
          </a:p>
          <a:p>
            <a:pPr marL="0" indent="0" defTabSz="720000">
              <a:buNone/>
            </a:pPr>
            <a:r>
              <a:rPr lang="cs-CZ" sz="1600"/>
              <a:t>	CLRF	</a:t>
            </a:r>
            <a:r>
              <a:rPr lang="cs-CZ" sz="1600" smtClean="0"/>
              <a:t>	ANSEL</a:t>
            </a:r>
            <a:r>
              <a:rPr lang="cs-CZ" sz="1600"/>
              <a:t>	</a:t>
            </a:r>
            <a:r>
              <a:rPr lang="cs-CZ" sz="1600" smtClean="0"/>
              <a:t>	;</a:t>
            </a:r>
            <a:r>
              <a:rPr lang="cs-CZ" sz="1600"/>
              <a:t>PORTA = DIGITAL I/O</a:t>
            </a:r>
          </a:p>
          <a:p>
            <a:pPr marL="0" indent="0" defTabSz="720000">
              <a:buNone/>
            </a:pPr>
            <a:r>
              <a:rPr lang="cs-CZ" sz="1600"/>
              <a:t>	BANKSEL	TRISA</a:t>
            </a:r>
          </a:p>
          <a:p>
            <a:pPr marL="0" indent="0" defTabSz="720000">
              <a:buNone/>
            </a:pPr>
            <a:r>
              <a:rPr lang="cs-CZ" sz="1600"/>
              <a:t>	MOVLW	</a:t>
            </a:r>
            <a:r>
              <a:rPr lang="cs-CZ" sz="1600" smtClean="0"/>
              <a:t>b'11101111‚	;Nastavení směru toku dat portu A</a:t>
            </a:r>
            <a:endParaRPr lang="cs-CZ" sz="1600"/>
          </a:p>
          <a:p>
            <a:pPr marL="0" indent="0" defTabSz="720000">
              <a:buNone/>
            </a:pPr>
            <a:r>
              <a:rPr lang="cs-CZ" sz="1600"/>
              <a:t>	MOVWF	TRISA</a:t>
            </a:r>
          </a:p>
          <a:p>
            <a:pPr marL="0" indent="0" defTabSz="720000">
              <a:buNone/>
            </a:pPr>
            <a:r>
              <a:rPr lang="cs-CZ" sz="1600"/>
              <a:t>	MOVLW	</a:t>
            </a:r>
            <a:r>
              <a:rPr lang="cs-CZ" sz="1600" smtClean="0"/>
              <a:t>b'11111111‚	</a:t>
            </a:r>
            <a:r>
              <a:rPr lang="cs-CZ" sz="1600"/>
              <a:t> ;Nastavení směru toku dat portu </a:t>
            </a:r>
            <a:r>
              <a:rPr lang="cs-CZ" sz="1600" smtClean="0"/>
              <a:t>B</a:t>
            </a:r>
            <a:endParaRPr lang="cs-CZ" sz="1600"/>
          </a:p>
          <a:p>
            <a:pPr marL="0" indent="0" defTabSz="720000">
              <a:buNone/>
            </a:pPr>
            <a:r>
              <a:rPr lang="cs-CZ" sz="1600"/>
              <a:t>	MOVWF	TRISB</a:t>
            </a:r>
          </a:p>
          <a:p>
            <a:pPr marL="0" indent="0" defTabSz="720000">
              <a:buNone/>
            </a:pPr>
            <a:r>
              <a:rPr lang="cs-CZ" sz="1600"/>
              <a:t>	MOVLW	.</a:t>
            </a:r>
            <a:r>
              <a:rPr lang="cs-CZ" sz="1600" smtClean="0"/>
              <a:t>0		;Nulování portu C</a:t>
            </a:r>
            <a:endParaRPr lang="cs-CZ" sz="1600"/>
          </a:p>
          <a:p>
            <a:pPr marL="0" indent="0" defTabSz="720000">
              <a:buNone/>
            </a:pPr>
            <a:r>
              <a:rPr lang="cs-CZ" sz="1600"/>
              <a:t>	MOVWF	TRISC</a:t>
            </a:r>
          </a:p>
          <a:p>
            <a:pPr marL="0" indent="0" defTabSz="720000">
              <a:buNone/>
            </a:pPr>
            <a:r>
              <a:rPr lang="cs-CZ" sz="1600"/>
              <a:t>	BANKSEL	PORTA		</a:t>
            </a:r>
          </a:p>
          <a:p>
            <a:pPr marL="0" indent="0" defTabSz="720000">
              <a:buNone/>
            </a:pPr>
            <a:r>
              <a:rPr lang="cs-CZ" sz="1600"/>
              <a:t>	RETURN</a:t>
            </a:r>
          </a:p>
          <a:p>
            <a:pPr marL="0" indent="0" defTabSz="720000">
              <a:buNone/>
            </a:pPr>
            <a:endParaRPr lang="cs-CZ" sz="1600" smtClean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Struktura programu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4140460"/>
          </a:xfrm>
        </p:spPr>
        <p:txBody>
          <a:bodyPr/>
          <a:lstStyle/>
          <a:p>
            <a:pPr marL="0" indent="0" defTabSz="720000">
              <a:buNone/>
            </a:pPr>
            <a:r>
              <a:rPr lang="cs-CZ" sz="1600" smtClean="0"/>
              <a:t>Příklad hlavního programu:</a:t>
            </a:r>
          </a:p>
          <a:p>
            <a:pPr marL="0" indent="0" defTabSz="720000">
              <a:buNone/>
            </a:pPr>
            <a:endParaRPr lang="cs-CZ" sz="1600"/>
          </a:p>
          <a:p>
            <a:pPr marL="0" indent="0">
              <a:buNone/>
            </a:pPr>
            <a:r>
              <a:rPr lang="cs-CZ" sz="1600"/>
              <a:t>START	CALL	INIT	</a:t>
            </a:r>
            <a:r>
              <a:rPr lang="cs-CZ" sz="1600" smtClean="0"/>
              <a:t>;inicializace </a:t>
            </a:r>
            <a:r>
              <a:rPr lang="cs-CZ" sz="1600"/>
              <a:t>mikrořadiče</a:t>
            </a:r>
          </a:p>
          <a:p>
            <a:pPr marL="0" indent="0">
              <a:buNone/>
            </a:pPr>
            <a:r>
              <a:rPr lang="cs-CZ" sz="1600"/>
              <a:t>	bsf     	VYSTUP  </a:t>
            </a:r>
            <a:r>
              <a:rPr lang="cs-CZ" sz="1600" smtClean="0"/>
              <a:t>;</a:t>
            </a:r>
            <a:r>
              <a:rPr lang="cs-CZ" sz="1600"/>
              <a:t>uroven H na </a:t>
            </a:r>
            <a:r>
              <a:rPr lang="cs-CZ" sz="1600" smtClean="0"/>
              <a:t>bit VYSTUP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   	call    	zpozd       </a:t>
            </a:r>
            <a:r>
              <a:rPr lang="cs-CZ" sz="1600" smtClean="0"/>
              <a:t>;</a:t>
            </a:r>
            <a:r>
              <a:rPr lang="cs-CZ" sz="1600"/>
              <a:t>casova </a:t>
            </a:r>
            <a:r>
              <a:rPr lang="cs-CZ" sz="1600" smtClean="0"/>
              <a:t>prodleva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        	bcf     	VYSTUP  </a:t>
            </a:r>
            <a:r>
              <a:rPr lang="cs-CZ" sz="1600" smtClean="0"/>
              <a:t>;</a:t>
            </a:r>
            <a:r>
              <a:rPr lang="cs-CZ" sz="1600"/>
              <a:t>uroven L na </a:t>
            </a:r>
            <a:r>
              <a:rPr lang="cs-CZ" sz="1600" smtClean="0"/>
              <a:t>bit VYSTUP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        	call    	zpozd       </a:t>
            </a:r>
            <a:r>
              <a:rPr lang="cs-CZ" sz="1600" smtClean="0"/>
              <a:t>;</a:t>
            </a:r>
            <a:r>
              <a:rPr lang="cs-CZ" sz="1600"/>
              <a:t>casova </a:t>
            </a:r>
            <a:r>
              <a:rPr lang="cs-CZ" sz="1600" smtClean="0"/>
              <a:t>prodleva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        	goto    	</a:t>
            </a:r>
            <a:r>
              <a:rPr lang="cs-CZ" sz="1600" smtClean="0"/>
              <a:t>START	;a hezky znovu od začátku …</a:t>
            </a:r>
            <a:endParaRPr lang="cs-CZ" sz="1600"/>
          </a:p>
          <a:p>
            <a:pPr marL="0" indent="0" defTabSz="720000">
              <a:buNone/>
            </a:pPr>
            <a:endParaRPr lang="cs-CZ" sz="1600" smtClean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Struktura programu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2475275"/>
          </a:xfrm>
        </p:spPr>
        <p:txBody>
          <a:bodyPr/>
          <a:lstStyle/>
          <a:p>
            <a:pPr marL="0" indent="0" defTabSz="720000">
              <a:buNone/>
            </a:pPr>
            <a:r>
              <a:rPr lang="cs-CZ" sz="1600" smtClean="0"/>
              <a:t>Příklad podprogramu:</a:t>
            </a:r>
          </a:p>
          <a:p>
            <a:pPr marL="0" indent="0" defTabSz="720000">
              <a:buNone/>
            </a:pPr>
            <a:endParaRPr lang="cs-CZ" sz="1600" smtClean="0"/>
          </a:p>
          <a:p>
            <a:pPr marL="0" indent="0" defTabSz="720000">
              <a:buNone/>
            </a:pPr>
            <a:r>
              <a:rPr lang="cs-CZ" sz="1600" smtClean="0"/>
              <a:t>;zpozd: zpožďovací smyčka</a:t>
            </a:r>
            <a:endParaRPr lang="cs-CZ" sz="1600"/>
          </a:p>
          <a:p>
            <a:pPr marL="0" indent="0">
              <a:buNone/>
            </a:pPr>
            <a:r>
              <a:rPr lang="cs-CZ" sz="1600"/>
              <a:t>zpozd   movlw	'255'</a:t>
            </a:r>
          </a:p>
          <a:p>
            <a:pPr marL="0" indent="0">
              <a:buNone/>
            </a:pPr>
            <a:r>
              <a:rPr lang="cs-CZ" sz="1600"/>
              <a:t>        movwf	citac1</a:t>
            </a:r>
          </a:p>
          <a:p>
            <a:pPr marL="0" indent="0">
              <a:buNone/>
            </a:pPr>
            <a:r>
              <a:rPr lang="cs-CZ" sz="1600"/>
              <a:t>        decfsz	citac1</a:t>
            </a:r>
          </a:p>
          <a:p>
            <a:pPr marL="0" indent="0">
              <a:buNone/>
            </a:pPr>
            <a:r>
              <a:rPr lang="cs-CZ" sz="1600"/>
              <a:t>        goto	$-1</a:t>
            </a:r>
          </a:p>
          <a:p>
            <a:pPr marL="0" indent="0">
              <a:buNone/>
            </a:pPr>
            <a:r>
              <a:rPr lang="cs-CZ" sz="1600"/>
              <a:t>        return    </a:t>
            </a:r>
          </a:p>
          <a:p>
            <a:pPr marL="0" indent="0" defTabSz="720000">
              <a:buNone/>
            </a:pPr>
            <a:endParaRPr lang="cs-CZ" sz="1600"/>
          </a:p>
          <a:p>
            <a:pPr marL="0" indent="0" defTabSz="720000">
              <a:buNone/>
            </a:pPr>
            <a:endParaRPr lang="cs-CZ" sz="1600" smtClean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Struktura programu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5" y="1178750"/>
            <a:ext cx="8229600" cy="4050450"/>
          </a:xfrm>
        </p:spPr>
        <p:txBody>
          <a:bodyPr/>
          <a:lstStyle/>
          <a:p>
            <a:pPr marL="0" indent="0" defTabSz="720000">
              <a:buNone/>
            </a:pPr>
            <a:r>
              <a:rPr lang="cs-CZ" sz="1600" smtClean="0"/>
              <a:t>Příklad tabulky:</a:t>
            </a:r>
          </a:p>
          <a:p>
            <a:pPr marL="0" indent="0">
              <a:buNone/>
            </a:pPr>
            <a:endParaRPr lang="cs-CZ" sz="1600" smtClean="0"/>
          </a:p>
          <a:p>
            <a:pPr marL="0" indent="0">
              <a:buNone/>
            </a:pPr>
            <a:r>
              <a:rPr lang="cs-CZ" sz="1600" smtClean="0"/>
              <a:t>TAB</a:t>
            </a:r>
            <a:r>
              <a:rPr lang="cs-CZ" sz="1600"/>
              <a:t>	RETLW	b'11000000'	;znak 0</a:t>
            </a:r>
          </a:p>
          <a:p>
            <a:pPr marL="0" indent="0">
              <a:buNone/>
            </a:pPr>
            <a:r>
              <a:rPr lang="cs-CZ" sz="1600"/>
              <a:t>	RETLW	b'11111001'	;znak 1</a:t>
            </a:r>
          </a:p>
          <a:p>
            <a:pPr marL="0" indent="0">
              <a:buNone/>
            </a:pPr>
            <a:r>
              <a:rPr lang="cs-CZ" sz="1600"/>
              <a:t>	RETLW	b'10100100'	;znak 2</a:t>
            </a:r>
          </a:p>
          <a:p>
            <a:pPr marL="0" indent="0">
              <a:buNone/>
            </a:pPr>
            <a:r>
              <a:rPr lang="cs-CZ" sz="1600"/>
              <a:t>	RETLW	b'10110000'	;znak 3</a:t>
            </a:r>
          </a:p>
          <a:p>
            <a:pPr marL="0" indent="0">
              <a:buNone/>
            </a:pPr>
            <a:r>
              <a:rPr lang="cs-CZ" sz="1600"/>
              <a:t>	RETLW	b'10011001'	;znak 4</a:t>
            </a:r>
          </a:p>
          <a:p>
            <a:pPr marL="0" indent="0">
              <a:buNone/>
            </a:pPr>
            <a:r>
              <a:rPr lang="cs-CZ" sz="1600"/>
              <a:t>	RETLW	b'10010010'	;znak 5</a:t>
            </a:r>
          </a:p>
          <a:p>
            <a:pPr marL="0" indent="0">
              <a:buNone/>
            </a:pPr>
            <a:r>
              <a:rPr lang="cs-CZ" sz="1600"/>
              <a:t>	RETLW	b'10000010'	;znak 6</a:t>
            </a:r>
          </a:p>
          <a:p>
            <a:pPr marL="0" indent="0">
              <a:buNone/>
            </a:pPr>
            <a:r>
              <a:rPr lang="cs-CZ" sz="1600"/>
              <a:t>	RETLW	b'11111000'	;znak 7</a:t>
            </a:r>
          </a:p>
          <a:p>
            <a:pPr marL="0" indent="0">
              <a:buNone/>
            </a:pPr>
            <a:r>
              <a:rPr lang="cs-CZ" sz="1600"/>
              <a:t>	RETLW	b'10000000'	;znak 8</a:t>
            </a:r>
          </a:p>
          <a:p>
            <a:pPr marL="0" indent="0">
              <a:buNone/>
            </a:pPr>
            <a:r>
              <a:rPr lang="cs-CZ" sz="1600"/>
              <a:t>	RETLW	b'10010000'	;znak 9</a:t>
            </a:r>
          </a:p>
          <a:p>
            <a:pPr marL="0" indent="0">
              <a:buNone/>
            </a:pPr>
            <a:r>
              <a:rPr lang="cs-CZ" sz="1600"/>
              <a:t>	RETLW	b'10000110'	;znak E</a:t>
            </a:r>
          </a:p>
          <a:p>
            <a:pPr marL="0" indent="0" defTabSz="720000">
              <a:buNone/>
            </a:pPr>
            <a:endParaRPr lang="cs-CZ" sz="1600"/>
          </a:p>
          <a:p>
            <a:pPr marL="0" indent="0" defTabSz="720000">
              <a:buNone/>
            </a:pPr>
            <a:endParaRPr lang="cs-CZ" sz="1600"/>
          </a:p>
          <a:p>
            <a:pPr marL="0" indent="0" defTabSz="720000">
              <a:buNone/>
            </a:pPr>
            <a:endParaRPr lang="cs-CZ" sz="1600" smtClean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7653"/>
            <a:ext cx="8229600" cy="523220"/>
          </a:xfrm>
        </p:spPr>
        <p:txBody>
          <a:bodyPr/>
          <a:lstStyle/>
          <a:p>
            <a:r>
              <a:rPr lang="cs-CZ" smtClean="0">
                <a:solidFill>
                  <a:srgbClr val="0000FF"/>
                </a:solidFill>
              </a:rPr>
              <a:t>Struktura programu</a:t>
            </a:r>
            <a:endParaRPr lang="cs-CZ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FF"/>
                </a:solidFill>
              </a:rPr>
              <a:t>Shrnutí učiva - cvičení</a:t>
            </a:r>
            <a:endParaRPr lang="cs-CZ" sz="28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41404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cs-CZ" sz="2000" dirty="0" smtClean="0"/>
          </a:p>
          <a:p>
            <a:pPr>
              <a:buFont typeface="Wingdings" pitchFamily="2" charset="2"/>
              <a:buChar char="q"/>
            </a:pPr>
            <a:endParaRPr lang="cs-CZ" sz="2000" dirty="0"/>
          </a:p>
          <a:p>
            <a:pPr>
              <a:buFont typeface="Wingdings" pitchFamily="2" charset="2"/>
              <a:buChar char="q"/>
            </a:pPr>
            <a:endParaRPr lang="cs-CZ" sz="2000" dirty="0" smtClean="0"/>
          </a:p>
          <a:p>
            <a:pPr>
              <a:buFont typeface="Wingdings" pitchFamily="2" charset="2"/>
              <a:buChar char="q"/>
            </a:pPr>
            <a:endParaRPr lang="cs-CZ" sz="2000" dirty="0"/>
          </a:p>
          <a:p>
            <a:pPr>
              <a:buFont typeface="Wingdings" pitchFamily="2" charset="2"/>
              <a:buChar char="q"/>
            </a:pPr>
            <a:endParaRPr lang="cs-CZ" sz="20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633515" y="2078850"/>
            <a:ext cx="805589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Jaký je rozdíl mezi definicí a deklarací?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Co je periferní zařízení u mikrořadiče?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Proč je dobré nastavit výchozí hodnoty portů dříve, než u nich nastavíme směr toku dat?</a:t>
            </a:r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r>
              <a:rPr lang="cs-CZ" smtClean="0"/>
              <a:t>Proč musíme pracovat s tzv. bankami? Které části paměti mikrořadiče se týkají?</a:t>
            </a:r>
          </a:p>
          <a:p>
            <a:endParaRPr lang="cs-CZ"/>
          </a:p>
          <a:p>
            <a:pPr marL="285750" indent="-285750">
              <a:buFont typeface="Wingdings" pitchFamily="2" charset="2"/>
              <a:buChar char="q"/>
            </a:pPr>
            <a:endParaRPr lang="cs-CZ" smtClean="0"/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  <a:p>
            <a:pPr marL="285750" indent="-285750">
              <a:buFont typeface="Wingdings" pitchFamily="2" charset="2"/>
              <a:buChar char="q"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6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FF"/>
                </a:solidFill>
              </a:rPr>
              <a:t>Shrnutí učiva - cvičení</a:t>
            </a:r>
            <a:endParaRPr lang="cs-CZ" sz="28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8820"/>
            <a:ext cx="8229600" cy="41404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smtClean="0"/>
              <a:t>Jaké jsou výhody a úskalí použití directivy </a:t>
            </a:r>
            <a:r>
              <a:rPr lang="en-US" sz="2000" smtClean="0"/>
              <a:t>#define </a:t>
            </a:r>
            <a:r>
              <a:rPr lang="cs-CZ" sz="2000" smtClean="0"/>
              <a:t>?</a:t>
            </a:r>
          </a:p>
          <a:p>
            <a:pPr marL="0" indent="0">
              <a:buNone/>
            </a:pPr>
            <a:endParaRPr lang="cs-CZ" sz="2000"/>
          </a:p>
          <a:p>
            <a:pPr marL="285750" indent="-285750">
              <a:buFont typeface="Wingdings" pitchFamily="2" charset="2"/>
              <a:buChar char="q"/>
            </a:pPr>
            <a:r>
              <a:rPr lang="cs-CZ" sz="2000"/>
              <a:t>Co je hlavní zásadou pro tvorbu hlavního programu?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2000"/>
          </a:p>
          <a:p>
            <a:pPr marL="285750" indent="-285750">
              <a:buFont typeface="Wingdings" pitchFamily="2" charset="2"/>
              <a:buChar char="q"/>
            </a:pPr>
            <a:r>
              <a:rPr lang="cs-CZ" sz="2000"/>
              <a:t>Jaký je účel a smysl podprogramu, jak se volá a jak se používá?</a:t>
            </a:r>
          </a:p>
          <a:p>
            <a:pPr>
              <a:buFont typeface="Wingdings" pitchFamily="2" charset="2"/>
              <a:buChar char="q"/>
            </a:pPr>
            <a:endParaRPr lang="cs-CZ" sz="2000" smtClean="0"/>
          </a:p>
          <a:p>
            <a:pPr>
              <a:buFont typeface="Wingdings" pitchFamily="2" charset="2"/>
              <a:buChar char="q"/>
            </a:pPr>
            <a:r>
              <a:rPr lang="cs-CZ" sz="2000" smtClean="0"/>
              <a:t>Uveďte příklad využití zpožďovací smyčky</a:t>
            </a:r>
          </a:p>
          <a:p>
            <a:pPr>
              <a:buFont typeface="Wingdings" pitchFamily="2" charset="2"/>
              <a:buChar char="q"/>
            </a:pPr>
            <a:endParaRPr lang="cs-CZ" sz="2000"/>
          </a:p>
          <a:p>
            <a:pPr>
              <a:buFont typeface="Wingdings" pitchFamily="2" charset="2"/>
              <a:buChar char="q"/>
            </a:pPr>
            <a:r>
              <a:rPr lang="cs-CZ" sz="2000" smtClean="0"/>
              <a:t>Uveďte příklad využití tabulky konstant</a:t>
            </a:r>
          </a:p>
          <a:p>
            <a:pPr marL="0" indent="0">
              <a:buNone/>
            </a:pPr>
            <a:endParaRPr lang="cs-CZ" sz="2000"/>
          </a:p>
          <a:p>
            <a:pPr>
              <a:buFont typeface="Wingdings" pitchFamily="2" charset="2"/>
              <a:buChar char="q"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53726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C_nadpis 1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Vlastní 13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7011</TotalTime>
  <Words>257</Words>
  <Application>Microsoft Office PowerPoint</Application>
  <PresentationFormat>Předvádění na obrazovce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PIC_nadpis 1</vt:lpstr>
      <vt:lpstr>Shluk</vt:lpstr>
      <vt:lpstr>1_Shluk</vt:lpstr>
      <vt:lpstr>Anglicky v odborných předmětech "Support of teaching technical subjects in English“</vt:lpstr>
      <vt:lpstr>Struktura programu</vt:lpstr>
      <vt:lpstr>Struktura programu</vt:lpstr>
      <vt:lpstr>Struktura programu</vt:lpstr>
      <vt:lpstr>Struktura programu</vt:lpstr>
      <vt:lpstr>Struktura programu</vt:lpstr>
      <vt:lpstr>Struktura programu</vt:lpstr>
      <vt:lpstr>Shrnutí učiva - cvičení</vt:lpstr>
      <vt:lpstr>Shrnutí učiva - cvičení</vt:lpstr>
      <vt:lpstr>Použitá literatura</vt:lpstr>
    </vt:vector>
  </TitlesOfParts>
  <Company>COP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PIC16F84A</dc:title>
  <dc:creator>ucitel</dc:creator>
  <cp:lastModifiedBy>JB</cp:lastModifiedBy>
  <cp:revision>337</cp:revision>
  <cp:lastPrinted>2011-10-27T08:21:50Z</cp:lastPrinted>
  <dcterms:created xsi:type="dcterms:W3CDTF">2005-11-21T13:24:02Z</dcterms:created>
  <dcterms:modified xsi:type="dcterms:W3CDTF">2017-11-08T19:58:13Z</dcterms:modified>
</cp:coreProperties>
</file>