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5" r:id="rId4"/>
    <p:sldId id="263" r:id="rId5"/>
    <p:sldId id="266" r:id="rId6"/>
    <p:sldId id="267" r:id="rId7"/>
    <p:sldId id="268" r:id="rId8"/>
    <p:sldId id="262" r:id="rId9"/>
    <p:sldId id="264" r:id="rId10"/>
    <p:sldId id="25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91" autoAdjust="0"/>
  </p:normalViewPr>
  <p:slideViewPr>
    <p:cSldViewPr>
      <p:cViewPr varScale="1">
        <p:scale>
          <a:sx n="109" d="100"/>
          <a:sy n="109" d="100"/>
        </p:scale>
        <p:origin x="14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0F4E88-E875-47BB-9A02-41B54B3D624E}" type="datetimeFigureOut">
              <a:rPr lang="cs-CZ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C7AFA3-B0AD-46E8-91A5-D91AA1CB9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7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7CA0F5-20F2-4E3C-BD28-756BDE097DF8}" type="datetimeFigureOut">
              <a:rPr lang="cs-CZ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DD619A-A5E4-4646-AD5B-143B6F7B2E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85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58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dirty="0" smtClean="0">
                <a:latin typeface="Arial" charset="0"/>
              </a:rPr>
              <a:t>Jestliže turbína nebo jiný pohon otáčí rotorem a v jeho budicím vinutí prochází stejnosměrný proud, vzniká točivé magnetické pole, které v trojfázovém vinutí statoru vyvolá (indukuje) trojfázové střídavé </a:t>
            </a:r>
            <a:r>
              <a:rPr lang="cs-CZ" dirty="0" err="1" smtClean="0">
                <a:latin typeface="Arial" charset="0"/>
              </a:rPr>
              <a:t>napětí.To</a:t>
            </a:r>
            <a:r>
              <a:rPr lang="cs-CZ" dirty="0" smtClean="0">
                <a:latin typeface="Arial" charset="0"/>
              </a:rPr>
              <a:t> je přímo úměrné otáčkám a  buzení rotoru.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171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1935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32090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042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19716-3746-4112-B3FF-BE84A697C99D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BA129-641B-42FF-B915-34AC999BF3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29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00A403-505B-4251-A971-B99598015BDD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58E58-DD99-46CD-8657-9CD57F20B7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85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6F1A3-E77B-4DD9-B33A-8BE70D12E7D3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DFEB8-0934-4FFF-9DD9-1DEA136926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50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715965" y="5002218"/>
            <a:ext cx="3802063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-53972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3" y="5791257"/>
            <a:ext cx="3402315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5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9" y="4987925"/>
            <a:ext cx="182564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1" y="4987925"/>
            <a:ext cx="182564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5" y="5443405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4" y="4865127"/>
            <a:ext cx="807543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051156-874D-4543-A130-340CCF424469}" type="datetimeFigureOut">
              <a:rPr lang="cs-CZ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C14D0E-235A-4991-95AA-B39CE29A07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E6624-858E-4AA7-B601-A8D08A6703B3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D1C66-FCC2-431F-AB37-6CEBB4E3CA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92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AC570-8927-4EDD-A092-2DC98458EE46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15B93-DD76-4447-993E-11587FFF2B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48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7DA01-F9E3-4010-ABEF-7CF863F773B2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47CC6-A6C9-40EC-8A72-3DF1197848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03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191D5-AA8B-4E59-8176-A5B3B357BC47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7CE8F-BADC-4C77-BC0E-D1A78025D7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E87C2-611D-4C87-BC8F-87973EE1CD8D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8ECD0-E9F6-4CE5-801F-35438066C2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32D468-4985-4D8A-A7FF-10594631739E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933B0-D0A8-424A-8DEF-0521E849E8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FD466-37CE-4366-990A-9546689062D0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AAAF4-C58E-4AA4-A4BC-2CF549D004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00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C5C793-F4B7-4EA2-8732-A8AEC026CD2B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D3900-0F99-44E9-9C7F-14C3685052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88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C5C793-F4B7-4EA2-8732-A8AEC026CD2B}" type="datetimeFigureOut">
              <a:rPr lang="cs-CZ" smtClean="0"/>
              <a:pPr>
                <a:defRPr/>
              </a:pPr>
              <a:t>1. 1. 2014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D3900-0F99-44E9-9C7F-14C3685052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1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9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53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6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</a:t>
            </a:r>
            <a:r>
              <a:rPr lang="en-US" sz="2200" dirty="0" smtClean="0">
                <a:solidFill>
                  <a:srgbClr val="0D296F"/>
                </a:solidFill>
              </a:rPr>
              <a:t>Support of teaching technical subjects in English“</a:t>
            </a:r>
            <a:endParaRPr lang="en-US" sz="2200" dirty="0">
              <a:solidFill>
                <a:srgbClr val="0D296F"/>
              </a:solidFill>
            </a:endParaRPr>
          </a:p>
        </p:txBody>
      </p:sp>
      <p:sp>
        <p:nvSpPr>
          <p:cNvPr id="15363" name="Podnadpis 6"/>
          <p:cNvSpPr>
            <a:spLocks noGrp="1"/>
          </p:cNvSpPr>
          <p:nvPr>
            <p:ph type="subTitle" idx="1"/>
          </p:nvPr>
        </p:nvSpPr>
        <p:spPr>
          <a:xfrm>
            <a:off x="395289" y="2997200"/>
            <a:ext cx="7772400" cy="1800225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rgbClr val="0D296F"/>
                </a:solidFill>
              </a:rPr>
              <a:t>                                                                                                                                        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rgbClr val="0D296F"/>
                </a:solidFill>
              </a:rPr>
              <a:t>Název programu:    Základy elektrotechniky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rgbClr val="0D296F"/>
                </a:solidFill>
                <a:latin typeface="Arial" charset="0"/>
              </a:rPr>
              <a:t>                            2 ročník ,trojfázový proud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2000" b="1" dirty="0" smtClean="0">
                <a:solidFill>
                  <a:srgbClr val="0D296F"/>
                </a:solidFill>
              </a:rPr>
              <a:t>		</a:t>
            </a:r>
            <a:r>
              <a:rPr lang="cs-CZ" sz="2000" b="1" dirty="0" smtClean="0">
                <a:solidFill>
                  <a:srgbClr val="0D296F"/>
                </a:solidFill>
                <a:latin typeface="Arial" charset="0"/>
              </a:rPr>
              <a:t>          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rgbClr val="0D296F"/>
                </a:solidFill>
              </a:rPr>
              <a:t>Vypracoval :</a:t>
            </a:r>
            <a:r>
              <a:rPr lang="cs-CZ" sz="1900" b="1" dirty="0" smtClean="0">
                <a:solidFill>
                  <a:srgbClr val="0D296F"/>
                </a:solidFill>
              </a:rPr>
              <a:t>  Škarka Miloš</a:t>
            </a:r>
            <a:endParaRPr lang="cs-CZ" sz="3100" b="1" dirty="0" smtClean="0">
              <a:solidFill>
                <a:srgbClr val="0D296F"/>
              </a:solidFill>
            </a:endParaRPr>
          </a:p>
        </p:txBody>
      </p:sp>
      <p:pic>
        <p:nvPicPr>
          <p:cNvPr id="15364" name="Obráze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79426"/>
            <a:ext cx="5835652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Obdélník 5"/>
          <p:cNvSpPr>
            <a:spLocks noChangeArrowheads="1"/>
          </p:cNvSpPr>
          <p:nvPr/>
        </p:nvSpPr>
        <p:spPr bwMode="auto">
          <a:xfrm>
            <a:off x="395289" y="5876930"/>
            <a:ext cx="784860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/>
              <a:t>Použitá</a:t>
            </a:r>
            <a:r>
              <a:rPr lang="cs-CZ" sz="3200" dirty="0"/>
              <a:t> </a:t>
            </a:r>
            <a:r>
              <a:rPr lang="cs-CZ" sz="3600" dirty="0" smtClean="0"/>
              <a:t>literatura</a:t>
            </a:r>
            <a:endParaRPr lang="cs-CZ" sz="3600" dirty="0"/>
          </a:p>
        </p:txBody>
      </p:sp>
      <p:sp>
        <p:nvSpPr>
          <p:cNvPr id="2969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>
                <a:latin typeface="Arial" charset="0"/>
              </a:rPr>
              <a:t>Základy elektrotechniky 2, L.VOŽENÍLEK- F. STIBŮREK</a:t>
            </a:r>
          </a:p>
          <a:p>
            <a:pPr eaLnBrk="1" hangingPunct="1"/>
            <a:r>
              <a:rPr lang="cs-CZ" sz="2000" dirty="0" smtClean="0">
                <a:latin typeface="Arial" charset="0"/>
              </a:rPr>
              <a:t>www.wikipedia.cz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4"/>
          <p:cNvSpPr>
            <a:spLocks noGrp="1"/>
          </p:cNvSpPr>
          <p:nvPr>
            <p:ph idx="1"/>
          </p:nvPr>
        </p:nvSpPr>
        <p:spPr>
          <a:xfrm>
            <a:off x="323851" y="188918"/>
            <a:ext cx="8229600" cy="3387725"/>
          </a:xfrm>
        </p:spPr>
        <p:txBody>
          <a:bodyPr>
            <a:normAutofit fontScale="77500" lnSpcReduction="20000"/>
          </a:bodyPr>
          <a:lstStyle/>
          <a:p>
            <a:r>
              <a:rPr lang="cs-CZ" sz="1800" smtClean="0">
                <a:latin typeface="Arial" charset="0"/>
              </a:rPr>
              <a:t>Trojfázová soustava je soustava tří harmonických napětí stejné frekvence a amplitudy, které mají vůči sobě různý, ale stejný fázový posun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Trojfázová soustava má oproti jednofázové tyto </a:t>
            </a:r>
            <a:r>
              <a:rPr lang="cs-CZ" sz="1800" i="1" smtClean="0">
                <a:latin typeface="Arial" charset="0"/>
              </a:rPr>
              <a:t>výhody:</a:t>
            </a:r>
          </a:p>
          <a:p>
            <a:r>
              <a:rPr lang="cs-CZ" sz="1800" smtClean="0">
                <a:latin typeface="Arial" charset="0"/>
              </a:rPr>
              <a:t> </a:t>
            </a:r>
            <a:r>
              <a:rPr lang="cs-CZ" sz="1800" b="1" smtClean="0">
                <a:latin typeface="Arial" charset="0"/>
              </a:rPr>
              <a:t>současný výskyt </a:t>
            </a:r>
            <a:r>
              <a:rPr lang="cs-CZ" sz="1800" b="1" i="1" smtClean="0">
                <a:latin typeface="Arial" charset="0"/>
              </a:rPr>
              <a:t>dvou úrovní nap</a:t>
            </a:r>
            <a:r>
              <a:rPr lang="cs-CZ" sz="1800" b="1" smtClean="0">
                <a:latin typeface="Arial" charset="0"/>
              </a:rPr>
              <a:t>ě</a:t>
            </a:r>
            <a:r>
              <a:rPr lang="cs-CZ" sz="1800" b="1" i="1" smtClean="0">
                <a:latin typeface="Arial" charset="0"/>
              </a:rPr>
              <a:t>tí</a:t>
            </a:r>
            <a:r>
              <a:rPr lang="cs-CZ" sz="1800" b="1" smtClean="0">
                <a:latin typeface="Arial" charset="0"/>
              </a:rPr>
              <a:t>: </a:t>
            </a:r>
          </a:p>
          <a:p>
            <a:endParaRPr lang="cs-CZ" sz="1800" b="1" smtClean="0">
              <a:latin typeface="Arial" charset="0"/>
            </a:endParaRPr>
          </a:p>
          <a:p>
            <a:r>
              <a:rPr lang="cs-CZ" b="1" smtClean="0">
                <a:latin typeface="Arial" charset="0"/>
              </a:rPr>
              <a:t>fázové</a:t>
            </a:r>
            <a:r>
              <a:rPr lang="cs-CZ" smtClean="0">
                <a:latin typeface="Arial" charset="0"/>
              </a:rPr>
              <a:t>        </a:t>
            </a:r>
            <a:r>
              <a:rPr lang="cs-CZ" b="1" smtClean="0">
                <a:latin typeface="Arial" charset="0"/>
              </a:rPr>
              <a:t>3x230v</a:t>
            </a:r>
          </a:p>
          <a:p>
            <a:endParaRPr lang="cs-CZ" smtClean="0">
              <a:latin typeface="Arial" charset="0"/>
            </a:endParaRPr>
          </a:p>
          <a:p>
            <a:r>
              <a:rPr lang="cs-CZ" b="1" smtClean="0">
                <a:latin typeface="Arial" charset="0"/>
              </a:rPr>
              <a:t>Sdružené   3x400v</a:t>
            </a:r>
          </a:p>
          <a:p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</a:rPr>
              <a:t> </a:t>
            </a:r>
            <a:r>
              <a:rPr lang="cs-CZ" sz="1800" smtClean="0">
                <a:latin typeface="Arial" charset="0"/>
              </a:rPr>
              <a:t>jednoduchý </a:t>
            </a:r>
            <a:r>
              <a:rPr lang="cs-CZ" sz="1800" i="1" smtClean="0">
                <a:latin typeface="Arial" charset="0"/>
              </a:rPr>
              <a:t>vznik to</a:t>
            </a:r>
            <a:r>
              <a:rPr lang="cs-CZ" sz="1800" smtClean="0">
                <a:latin typeface="Arial" charset="0"/>
              </a:rPr>
              <a:t>č</a:t>
            </a:r>
            <a:r>
              <a:rPr lang="cs-CZ" sz="1800" i="1" smtClean="0">
                <a:latin typeface="Arial" charset="0"/>
              </a:rPr>
              <a:t>ivého magnetického pole </a:t>
            </a:r>
            <a:r>
              <a:rPr lang="cs-CZ" sz="1800" smtClean="0">
                <a:latin typeface="Arial" charset="0"/>
              </a:rPr>
              <a:t>což je hlavní výhodou, která umožnuje funkci a jednoduchou konstrukci točivých elektrických strojů</a:t>
            </a:r>
          </a:p>
          <a:p>
            <a:endParaRPr lang="cs-CZ" sz="1800" smtClean="0">
              <a:latin typeface="Arial" charset="0"/>
            </a:endParaRPr>
          </a:p>
          <a:p>
            <a:endParaRPr lang="cs-CZ" sz="180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16386" name="Zástupný symbol pro obsah 4"/>
          <p:cNvSpPr>
            <a:spLocks/>
          </p:cNvSpPr>
          <p:nvPr/>
        </p:nvSpPr>
        <p:spPr bwMode="auto">
          <a:xfrm>
            <a:off x="468313" y="404816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7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 bwMode="auto">
          <a:xfrm>
            <a:off x="457200" y="273773"/>
            <a:ext cx="8229600" cy="9864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cs-CZ" sz="3600" dirty="0" smtClean="0">
                <a:effectLst/>
              </a:rPr>
              <a:t>Konstrukce</a:t>
            </a:r>
            <a:r>
              <a:rPr lang="cs-CZ" sz="3700" dirty="0" smtClean="0">
                <a:effectLst/>
              </a:rPr>
              <a:t> třífázového alternátoru</a:t>
            </a:r>
          </a:p>
        </p:txBody>
      </p:sp>
      <p:sp>
        <p:nvSpPr>
          <p:cNvPr id="17410" name="Zástupný symbol pro obsah 4"/>
          <p:cNvSpPr>
            <a:spLocks/>
          </p:cNvSpPr>
          <p:nvPr/>
        </p:nvSpPr>
        <p:spPr bwMode="auto">
          <a:xfrm>
            <a:off x="0" y="1773240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cs-CZ" sz="2700">
              <a:latin typeface="Lucida Sans Unicode" pitchFamily="34" charset="0"/>
            </a:endParaRP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187455" y="3716339"/>
            <a:ext cx="18261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rotor alternátoru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4787905" y="3573464"/>
            <a:ext cx="3839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 stator turboalternátoru při montáži. </a:t>
            </a:r>
          </a:p>
        </p:txBody>
      </p:sp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6277" y="4051366"/>
            <a:ext cx="2095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94" y="1484313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2536631" y="5589240"/>
            <a:ext cx="3454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soustrojí -turbína s alternátorem</a:t>
            </a:r>
          </a:p>
        </p:txBody>
      </p:sp>
      <p:pic>
        <p:nvPicPr>
          <p:cNvPr id="17416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7" y="1484313"/>
            <a:ext cx="238125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-1016" y="6211669"/>
            <a:ext cx="9145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Základními částmi alternátoru jsou nepohyblivý </a:t>
            </a:r>
            <a:r>
              <a:rPr lang="cs-CZ" b="1" dirty="0"/>
              <a:t>stator</a:t>
            </a:r>
            <a:r>
              <a:rPr lang="cs-CZ" dirty="0"/>
              <a:t> a na hřídeli se otáčející </a:t>
            </a:r>
            <a:r>
              <a:rPr lang="cs-CZ" b="1" dirty="0"/>
              <a:t>rotor</a:t>
            </a:r>
            <a:r>
              <a:rPr lang="cs-CZ" dirty="0"/>
              <a:t>. Synchronní alternátor má na statoru trojfázové vinutí a na rotoru tzv. </a:t>
            </a:r>
            <a:r>
              <a:rPr lang="cs-CZ" i="1" dirty="0"/>
              <a:t>budicí vinutí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600" dirty="0" smtClean="0">
                <a:effectLst/>
              </a:rPr>
              <a:t>Vznik</a:t>
            </a:r>
            <a:r>
              <a:rPr lang="cs-CZ" sz="3700" dirty="0" smtClean="0">
                <a:effectLst/>
              </a:rPr>
              <a:t> napětí v alternátoru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1520" y="551723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Jestliže turbína nebo jiný pohon otáčí rotorem a v jeho budicím vinutí prochází stejnosměrný proud, vzniká točivé magnetické pole, které v trojfázovém vinutí statoru vyvolá (indukuje) trojfázové střídavé </a:t>
            </a:r>
            <a:r>
              <a:rPr lang="cs-CZ" dirty="0" smtClean="0"/>
              <a:t>napětí. To </a:t>
            </a:r>
            <a:r>
              <a:rPr lang="cs-CZ" dirty="0"/>
              <a:t>je přímo úměrné otáčkám a  buzení rotoru.</a:t>
            </a: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7" y="1196753"/>
            <a:ext cx="3900463" cy="352839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627784" y="4738599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Třífázový generátor střídavého proudu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sz="3600" dirty="0" smtClean="0">
                <a:effectLst/>
              </a:rPr>
              <a:t>Průběh napětí</a:t>
            </a:r>
          </a:p>
        </p:txBody>
      </p:sp>
      <p:pic>
        <p:nvPicPr>
          <p:cNvPr id="2150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5" y="1124744"/>
            <a:ext cx="696436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79513" y="4775202"/>
            <a:ext cx="85689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cs-CZ" dirty="0"/>
              <a:t>Všechny cívky jsou stejné a jsou umístěny okolo stejného magnetu, průběh napětí bude na všech </a:t>
            </a:r>
            <a:r>
              <a:rPr lang="cs-CZ" sz="2000" dirty="0"/>
              <a:t>cívkách</a:t>
            </a:r>
            <a:r>
              <a:rPr lang="cs-CZ" dirty="0"/>
              <a:t> stejný, ale bude se lišit v posunutí v čase, průběhy budou vůči sobě zpožděné. Rozdíl mezi cívkami je třetina otáčky (120°),  magnet bude potřebovat třetinu periody </a:t>
            </a:r>
            <a:r>
              <a:rPr lang="cs-CZ" i="1" dirty="0"/>
              <a:t>T</a:t>
            </a:r>
            <a:r>
              <a:rPr lang="cs-CZ" dirty="0"/>
              <a:t>, aby se otočil od jedné cívky k druhé, průběhy budou navzájem posunuté </a:t>
            </a:r>
            <a:r>
              <a:rPr lang="cs-CZ" dirty="0" smtClean="0"/>
              <a:t>o třetinu periody.</a:t>
            </a:r>
            <a:endParaRPr lang="cs-CZ" dirty="0"/>
          </a:p>
          <a:p>
            <a:pPr eaLnBrk="1" hangingPunct="1"/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sz="3600" dirty="0" smtClean="0">
                <a:effectLst/>
              </a:rPr>
              <a:t>Maximální a efektivní  hodnota</a:t>
            </a:r>
          </a:p>
        </p:txBody>
      </p:sp>
      <p:pic>
        <p:nvPicPr>
          <p:cNvPr id="23554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/>
          <a:srcRect b="25875"/>
          <a:stretch/>
        </p:blipFill>
        <p:spPr>
          <a:xfrm>
            <a:off x="2195737" y="1159090"/>
            <a:ext cx="4176717" cy="2721794"/>
          </a:xfrm>
        </p:spPr>
      </p:pic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737" y="5091462"/>
            <a:ext cx="4176464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231732" y="5877274"/>
            <a:ext cx="871296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b="1" dirty="0"/>
              <a:t>Efektivní hodnota </a:t>
            </a:r>
            <a:r>
              <a:rPr lang="cs-CZ" sz="2000" b="1" dirty="0"/>
              <a:t>střídavého</a:t>
            </a:r>
            <a:r>
              <a:rPr lang="cs-CZ" b="1" dirty="0"/>
              <a:t> napětí (</a:t>
            </a:r>
            <a:r>
              <a:rPr lang="cs-CZ" b="1" i="1" dirty="0" err="1"/>
              <a:t>Uef</a:t>
            </a:r>
            <a:r>
              <a:rPr lang="cs-CZ" b="1" dirty="0"/>
              <a:t>) </a:t>
            </a:r>
            <a:r>
              <a:rPr lang="cs-CZ" dirty="0"/>
              <a:t>je rovna hodnotě stejnosměrného napětí, které by při přiložení na odporovou zátěž dávalo stejný průměrný výkon.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27784" y="3816042"/>
            <a:ext cx="35283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Sinusový průběh napětí nebo intenzity</a:t>
            </a:r>
          </a:p>
          <a:p>
            <a:r>
              <a:rPr lang="cs-CZ" sz="1400" dirty="0" smtClean="0"/>
              <a:t>1)   Maximální hodnota</a:t>
            </a:r>
          </a:p>
          <a:p>
            <a:r>
              <a:rPr lang="cs-CZ" sz="1400" dirty="0" smtClean="0"/>
              <a:t>2)   Špičkové napětí</a:t>
            </a:r>
          </a:p>
          <a:p>
            <a:r>
              <a:rPr lang="cs-CZ" sz="1400" dirty="0" smtClean="0"/>
              <a:t>3)   Efektivní hodnota </a:t>
            </a:r>
          </a:p>
          <a:p>
            <a:r>
              <a:rPr lang="cs-CZ" sz="1400" dirty="0" smtClean="0"/>
              <a:t>4)   Perioda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ChangeArrowheads="1"/>
          </p:cNvSpPr>
          <p:nvPr/>
        </p:nvSpPr>
        <p:spPr bwMode="auto">
          <a:xfrm>
            <a:off x="251520" y="908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4100" b="1" dirty="0" smtClean="0">
                <a:solidFill>
                  <a:schemeClr val="tx2"/>
                </a:solidFill>
              </a:rPr>
              <a:t> </a:t>
            </a:r>
            <a:r>
              <a:rPr lang="cs-CZ" sz="3600" dirty="0">
                <a:latin typeface="+mj-lt"/>
              </a:rPr>
              <a:t>Fázové a sdružené napětí</a:t>
            </a:r>
          </a:p>
        </p:txBody>
      </p:sp>
      <p:pic>
        <p:nvPicPr>
          <p:cNvPr id="25602" name="Picture 7"/>
          <p:cNvPicPr>
            <a:picLocks noChangeAspect="1" noChangeArrowheads="1"/>
          </p:cNvPicPr>
          <p:nvPr/>
        </p:nvPicPr>
        <p:blipFill rotWithShape="1">
          <a:blip r:embed="rId3"/>
          <a:srcRect r="16811"/>
          <a:stretch/>
        </p:blipFill>
        <p:spPr bwMode="auto">
          <a:xfrm>
            <a:off x="560240" y="949340"/>
            <a:ext cx="8260232" cy="377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07504" y="4941168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Napětí indukované na jednotlivých cívkách má sinusový průběh</a:t>
            </a:r>
            <a:r>
              <a:rPr lang="cs-CZ" dirty="0" smtClean="0"/>
              <a:t>. Napětí </a:t>
            </a:r>
            <a:r>
              <a:rPr lang="cs-CZ" dirty="0"/>
              <a:t>mezi fázovým a nulovým vodičem se nazývá </a:t>
            </a:r>
            <a:r>
              <a:rPr lang="cs-CZ" b="1" i="1" dirty="0">
                <a:solidFill>
                  <a:schemeClr val="folHlink"/>
                </a:solidFill>
              </a:rPr>
              <a:t>fázové </a:t>
            </a:r>
            <a:r>
              <a:rPr lang="cs-CZ" b="1" i="1" dirty="0" smtClean="0">
                <a:solidFill>
                  <a:schemeClr val="folHlink"/>
                </a:solidFill>
              </a:rPr>
              <a:t>napětí, </a:t>
            </a:r>
            <a:r>
              <a:rPr lang="cs-CZ" dirty="0"/>
              <a:t>efektivní hodnota fázového napětí </a:t>
            </a:r>
            <a:endParaRPr lang="cs-CZ" dirty="0" smtClean="0"/>
          </a:p>
          <a:p>
            <a:pPr algn="just"/>
            <a:r>
              <a:rPr lang="cs-CZ" dirty="0" smtClean="0"/>
              <a:t>je </a:t>
            </a:r>
            <a:r>
              <a:rPr lang="cs-CZ" b="1" i="1" dirty="0"/>
              <a:t>230 V.</a:t>
            </a:r>
            <a:endParaRPr lang="cs-CZ" i="1" dirty="0">
              <a:solidFill>
                <a:schemeClr val="folHlink"/>
              </a:solidFill>
            </a:endParaRPr>
          </a:p>
          <a:p>
            <a:pPr algn="just"/>
            <a:r>
              <a:rPr lang="cs-CZ" dirty="0"/>
              <a:t>Napětí mezi dvěma fázovými vodiči se rovná </a:t>
            </a:r>
            <a:r>
              <a:rPr lang="cs-CZ" dirty="0" smtClean="0"/>
              <a:t>vektorovému součtu </a:t>
            </a:r>
            <a:r>
              <a:rPr lang="cs-CZ" dirty="0"/>
              <a:t>napětí indukovaných na dvou cívkách a nazývá se </a:t>
            </a:r>
            <a:r>
              <a:rPr lang="cs-CZ" b="1" i="1" dirty="0">
                <a:solidFill>
                  <a:schemeClr val="folHlink"/>
                </a:solidFill>
              </a:rPr>
              <a:t>sdružené </a:t>
            </a:r>
            <a:r>
              <a:rPr lang="cs-CZ" b="1" i="1" dirty="0" smtClean="0">
                <a:solidFill>
                  <a:schemeClr val="folHlink"/>
                </a:solidFill>
              </a:rPr>
              <a:t>napětí.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42710" y="108409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Fázový vodič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95936" y="2515924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Fázový vodič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12160" y="3789040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Fázový vodič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31306" y="4077072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Nulový vodič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552824" y="3953961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230V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1500" dirty="0" smtClean="0"/>
              <a:t>Aktivita pro žáky – povinný snímek</a:t>
            </a:r>
            <a:br>
              <a:rPr lang="cs-CZ" sz="1500" dirty="0" smtClean="0"/>
            </a:br>
            <a:r>
              <a:rPr lang="cs-CZ" sz="1500" dirty="0" smtClean="0"/>
              <a:t>Úkol, test, otázky … .</a:t>
            </a:r>
            <a:endParaRPr lang="cs-CZ" sz="1500" dirty="0"/>
          </a:p>
        </p:txBody>
      </p:sp>
      <p:pic>
        <p:nvPicPr>
          <p:cNvPr id="2765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8" y="549279"/>
            <a:ext cx="7548564" cy="3317875"/>
          </a:xfrm>
        </p:spPr>
      </p:pic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95295" y="4292606"/>
            <a:ext cx="84978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  Na obrázku je nakreslen průběh napětí na první cívce. Dokresli do obrázku         </a:t>
            </a:r>
          </a:p>
          <a:p>
            <a:r>
              <a:rPr lang="cs-CZ" dirty="0"/>
              <a:t>    průběh napětí na zbývajících cívkách.</a:t>
            </a:r>
          </a:p>
          <a:p>
            <a:endParaRPr lang="cs-CZ" dirty="0"/>
          </a:p>
          <a:p>
            <a:pPr>
              <a:buFontTx/>
              <a:buChar char="•"/>
            </a:pPr>
            <a:r>
              <a:rPr lang="cs-CZ" dirty="0"/>
              <a:t>   Popiš hlavní části alternátoru</a:t>
            </a:r>
          </a:p>
          <a:p>
            <a:pPr>
              <a:buFontTx/>
              <a:buChar char="•"/>
            </a:pPr>
            <a:endParaRPr lang="cs-CZ" dirty="0"/>
          </a:p>
          <a:p>
            <a:pPr>
              <a:buFontTx/>
              <a:buChar char="•"/>
            </a:pPr>
            <a:r>
              <a:rPr lang="cs-CZ" dirty="0"/>
              <a:t>   Vysvětli vznik napětí na cívkách</a:t>
            </a:r>
          </a:p>
          <a:p>
            <a:pPr>
              <a:buFontTx/>
              <a:buChar char="•"/>
            </a:pPr>
            <a:endParaRPr lang="cs-CZ" dirty="0"/>
          </a:p>
          <a:p>
            <a:pPr>
              <a:buFontTx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5" y="260355"/>
            <a:ext cx="38877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7"/>
          <p:cNvSpPr txBox="1">
            <a:spLocks noChangeArrowheads="1"/>
          </p:cNvSpPr>
          <p:nvPr/>
        </p:nvSpPr>
        <p:spPr bwMode="auto">
          <a:xfrm>
            <a:off x="900115" y="3933828"/>
            <a:ext cx="759936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Zapiš </a:t>
            </a:r>
            <a:r>
              <a:rPr lang="cs-CZ" sz="2000" dirty="0"/>
              <a:t>velikost</a:t>
            </a:r>
            <a:r>
              <a:rPr lang="cs-CZ" dirty="0"/>
              <a:t> napětí mezi jednotlivými vodiči</a:t>
            </a:r>
          </a:p>
          <a:p>
            <a:endParaRPr lang="cs-CZ" dirty="0"/>
          </a:p>
          <a:p>
            <a:pPr>
              <a:buFontTx/>
              <a:buChar char="•"/>
            </a:pPr>
            <a:r>
              <a:rPr lang="cs-CZ" dirty="0"/>
              <a:t> Vysvětli pojem fázové a sdružené napětí</a:t>
            </a:r>
          </a:p>
          <a:p>
            <a:pPr>
              <a:buFontTx/>
              <a:buChar char="•"/>
            </a:pPr>
            <a:endParaRPr lang="cs-CZ" dirty="0"/>
          </a:p>
          <a:p>
            <a:pPr>
              <a:buFontTx/>
              <a:buChar char="•"/>
            </a:pPr>
            <a:r>
              <a:rPr lang="cs-CZ" dirty="0"/>
              <a:t> Popiš, jaká napětí označují číslice 1-4</a:t>
            </a:r>
          </a:p>
          <a:p>
            <a:pPr>
              <a:buFontTx/>
              <a:buChar char="•"/>
            </a:pPr>
            <a:endParaRPr lang="cs-CZ" dirty="0"/>
          </a:p>
          <a:p>
            <a:pPr>
              <a:buFontTx/>
              <a:buChar char="•"/>
            </a:pPr>
            <a:r>
              <a:rPr lang="cs-CZ" dirty="0"/>
              <a:t> Vysvětli pojem efektivní hodnota střídavého napětí</a:t>
            </a:r>
          </a:p>
          <a:p>
            <a:pPr>
              <a:buFontTx/>
              <a:buChar char="•"/>
            </a:pPr>
            <a:endParaRPr lang="cs-CZ" dirty="0"/>
          </a:p>
          <a:p>
            <a:pPr>
              <a:buFontTx/>
              <a:buChar char="•"/>
            </a:pPr>
            <a:r>
              <a:rPr lang="cs-CZ" dirty="0"/>
              <a:t> Amplituda střídavého napětí naměřená na osciloskopu je360V, jaká</a:t>
            </a:r>
          </a:p>
          <a:p>
            <a:r>
              <a:rPr lang="cs-CZ" dirty="0"/>
              <a:t>  bude efektivní hodnota ?</a:t>
            </a:r>
          </a:p>
        </p:txBody>
      </p:sp>
      <p:pic>
        <p:nvPicPr>
          <p:cNvPr id="2867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9" y="476253"/>
            <a:ext cx="385921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511</Words>
  <Application>Microsoft Office PowerPoint</Application>
  <PresentationFormat>Předvádění na obrazovce (4:3)</PresentationFormat>
  <Paragraphs>70</Paragraphs>
  <Slides>10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Sans Unicode</vt:lpstr>
      <vt:lpstr>Wingdings 3</vt:lpstr>
      <vt:lpstr>Motiv systému Office</vt:lpstr>
      <vt:lpstr>Anglicky v odborných předmětech "Support of teaching technical subjects in English“</vt:lpstr>
      <vt:lpstr>Prezentace aplikace PowerPoint</vt:lpstr>
      <vt:lpstr>Konstrukce třífázového alternátoru</vt:lpstr>
      <vt:lpstr>Vznik napětí v alternátoru</vt:lpstr>
      <vt:lpstr>Průběh napětí</vt:lpstr>
      <vt:lpstr>Maximální a efektivní  hodnota</vt:lpstr>
      <vt:lpstr>Prezentace aplikace PowerPoint</vt:lpstr>
      <vt:lpstr>Aktivita pro žáky – povinný snímek Úkol, test, otázky … .</vt:lpstr>
      <vt:lpstr>Prezentace aplikace PowerPoint</vt:lpstr>
      <vt:lpstr>Použitá literatura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62</cp:revision>
  <dcterms:created xsi:type="dcterms:W3CDTF">2011-08-12T09:23:29Z</dcterms:created>
  <dcterms:modified xsi:type="dcterms:W3CDTF">2014-01-01T11:42:57Z</dcterms:modified>
</cp:coreProperties>
</file>