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1" r:id="rId3"/>
    <p:sldId id="292" r:id="rId4"/>
    <p:sldId id="293" r:id="rId5"/>
    <p:sldId id="294" r:id="rId6"/>
    <p:sldId id="295" r:id="rId7"/>
    <p:sldId id="302" r:id="rId8"/>
    <p:sldId id="296" r:id="rId9"/>
    <p:sldId id="297" r:id="rId10"/>
    <p:sldId id="298" r:id="rId11"/>
    <p:sldId id="314" r:id="rId12"/>
    <p:sldId id="299" r:id="rId13"/>
    <p:sldId id="300" r:id="rId14"/>
    <p:sldId id="308" r:id="rId15"/>
    <p:sldId id="309" r:id="rId16"/>
    <p:sldId id="310" r:id="rId17"/>
    <p:sldId id="311" r:id="rId18"/>
    <p:sldId id="312" r:id="rId19"/>
    <p:sldId id="301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953250" cy="9239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910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38566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775684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38566" y="8775684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38566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95326" y="4388644"/>
            <a:ext cx="55626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775684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38566" y="8775684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11.6.2022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jaroslav@bernkopf.cz</a:t>
            </a:r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http://www.bernkopf.cz/skola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Snímače neelektrických veličin</a:t>
            </a:r>
            <a:endParaRPr lang="cs-CZ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 smtClean="0"/>
              <a:t>Silnoproudá zařízení</a:t>
            </a:r>
            <a:endParaRPr lang="cs-CZ"/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 smtClean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Snímače neelektrických veličin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 smtClean="0"/>
              <a:t>Silnoproudá zařízení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Cyclocomputer_sensor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7qAldR_8_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resistance+sensor+potentiometer&amp;source=images&amp;cd=&amp;docid=nBBXNaKvdvMeeM&amp;tbnid=naew8kRJsMvY1M:&amp;ved=0CAUQjRw&amp;url=http://www.robotshop.com/blog/en/how-to-make-a-robot-lesson-7-using-sensors-2-3683&amp;ei=LQncUov-KcqO0AWRqoGQDA&amp;psig=AFQjCNGRu3sptGjugYc3y9g4Y-zdVcr-Hw&amp;ust=13902380396800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7/7c/RC_Race_Car_SST20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Snímače neelektrických veličin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/>
              <a:t>Snímače neelektrických </a:t>
            </a:r>
            <a:r>
              <a:rPr lang="cs-CZ" sz="4400" b="1" dirty="0" smtClean="0"/>
              <a:t>veličin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3200" b="1" dirty="0" smtClean="0"/>
              <a:t>Ing. Jaroslav Bernkopf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79928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Vysílač vysílá signál, ze kterého přijímač udělá řídicí napětí.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27984" y="2254220"/>
            <a:ext cx="453650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Motorkem natáčí kola </a:t>
            </a:r>
            <a:r>
              <a:rPr lang="en-US" sz="3200" b="1" dirty="0" smtClean="0"/>
              <a:t>( </a:t>
            </a:r>
            <a:r>
              <a:rPr lang="cs-CZ" sz="3200" b="1" dirty="0" smtClean="0"/>
              <a:t>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cs-CZ" sz="3200" b="1" dirty="0" smtClean="0"/>
              <a:t> potenciometr</a:t>
            </a:r>
            <a:r>
              <a:rPr lang="en-US" sz="3200" b="1" dirty="0" smtClean="0"/>
              <a:t>)</a:t>
            </a:r>
            <a:r>
              <a:rPr lang="cs-CZ" sz="3200" b="1" dirty="0" smtClean="0"/>
              <a:t> tak, aby napětí na potenciometru bylo stejné jako řídicí napětí.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Elektronika </a:t>
            </a:r>
            <a:r>
              <a:rPr lang="cs-CZ" sz="3200" b="1" dirty="0" err="1" smtClean="0"/>
              <a:t>serva</a:t>
            </a:r>
            <a:r>
              <a:rPr lang="cs-CZ" sz="3200" b="1" dirty="0" smtClean="0"/>
              <a:t> porovnává řídicí napětí s napětím z potenciometru, spojeného s koly.</a:t>
            </a:r>
          </a:p>
        </p:txBody>
      </p:sp>
    </p:spTree>
    <p:extLst>
      <p:ext uri="{BB962C8B-B14F-4D97-AF65-F5344CB8AC3E}">
        <p14:creationId xmlns:p14="http://schemas.microsoft.com/office/powerpoint/2010/main" val="34518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9289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Odporové teploměry</a:t>
            </a:r>
            <a:r>
              <a:rPr lang="cs-CZ" sz="3200" dirty="0" smtClean="0"/>
              <a:t> - platinový drátek</a:t>
            </a:r>
          </a:p>
          <a:p>
            <a:r>
              <a:rPr lang="cs-CZ" sz="3200" dirty="0" smtClean="0"/>
              <a:t>ukrytý v sondě.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7164"/>
            <a:ext cx="5421715" cy="39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46823" y="2133431"/>
            <a:ext cx="3396345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Drátek </a:t>
            </a:r>
            <a:r>
              <a:rPr lang="cs-CZ" sz="3200" dirty="0"/>
              <a:t>mění </a:t>
            </a:r>
            <a:endParaRPr lang="cs-CZ" sz="3200" dirty="0" smtClean="0"/>
          </a:p>
          <a:p>
            <a:r>
              <a:rPr lang="cs-CZ" sz="3200" dirty="0" smtClean="0"/>
              <a:t>s teplotou svůj odpor.</a:t>
            </a:r>
          </a:p>
          <a:p>
            <a:r>
              <a:rPr lang="cs-CZ" sz="3200" dirty="0" smtClean="0"/>
              <a:t>Obvykle se vyrábějí s odporem 100 </a:t>
            </a:r>
            <a:r>
              <a:rPr lang="el-GR" sz="3200" dirty="0" smtClean="0"/>
              <a:t>Ω</a:t>
            </a:r>
            <a:r>
              <a:rPr lang="cs-CZ" sz="3200" dirty="0" smtClean="0"/>
              <a:t>, aby byly záměnné.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051720" y="1844824"/>
            <a:ext cx="72008" cy="57606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42493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Tenzometr</a:t>
            </a:r>
            <a:r>
              <a:rPr lang="cs-CZ" sz="3200" dirty="0" smtClean="0"/>
              <a:t> – zařízení, které mění svůj odpor vlivem mechanického zatížení.</a:t>
            </a:r>
          </a:p>
          <a:p>
            <a:endParaRPr lang="cs-CZ" sz="3200" dirty="0"/>
          </a:p>
          <a:p>
            <a:r>
              <a:rPr lang="cs-CZ" sz="3200" dirty="0" smtClean="0"/>
              <a:t>Tenzometry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kovové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polovodičové</a:t>
            </a:r>
          </a:p>
        </p:txBody>
      </p:sp>
    </p:spTree>
    <p:extLst>
      <p:ext uri="{BB962C8B-B14F-4D97-AF65-F5344CB8AC3E}">
        <p14:creationId xmlns:p14="http://schemas.microsoft.com/office/powerpoint/2010/main" val="13203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Tenzometry kovov</a:t>
            </a:r>
            <a:r>
              <a:rPr lang="cs-CZ" sz="3200" b="1" dirty="0"/>
              <a:t>é</a:t>
            </a:r>
            <a:r>
              <a:rPr lang="cs-CZ" sz="3200" dirty="0" smtClean="0"/>
              <a:t> - platinový drátek na samolepicí fólii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430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91880" y="2061423"/>
            <a:ext cx="5544616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Fólii nalepíme na most.</a:t>
            </a:r>
          </a:p>
          <a:p>
            <a:endParaRPr lang="cs-CZ" sz="3200" dirty="0"/>
          </a:p>
          <a:p>
            <a:r>
              <a:rPr lang="cs-CZ" sz="3200" dirty="0" smtClean="0"/>
              <a:t>Most se prohne nahoru – drátek se protáhne, má větší odpor.</a:t>
            </a:r>
          </a:p>
          <a:p>
            <a:endParaRPr lang="cs-CZ" sz="3200" dirty="0"/>
          </a:p>
          <a:p>
            <a:r>
              <a:rPr lang="cs-CZ" sz="3200" dirty="0" smtClean="0"/>
              <a:t>Most se prohne dolů – drátek se stlačí, má menší odpor.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2699792" y="2429272"/>
            <a:ext cx="792088" cy="27964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483768" y="3573016"/>
            <a:ext cx="975080" cy="28803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483768" y="5229200"/>
            <a:ext cx="1063604" cy="50405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dustrial-electronics.com/DAQ/images/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11940"/>
            <a:ext cx="6061205" cy="4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Tenzometry polovodičové </a:t>
            </a:r>
            <a:r>
              <a:rPr lang="cs-CZ" sz="3200" dirty="0" smtClean="0"/>
              <a:t>– tenká cesta z polovodiče (křemíku) mezi dvěma kontakty.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6516216" y="2132856"/>
            <a:ext cx="936104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067398" y="5589240"/>
            <a:ext cx="991596" cy="64807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380312" y="214090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F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51374" y="59132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F</a:t>
            </a:r>
            <a:endParaRPr lang="cs-CZ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9036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Tenzometry polovodičové </a:t>
            </a:r>
            <a:r>
              <a:rPr lang="cs-CZ" sz="3200" dirty="0" smtClean="0"/>
              <a:t>jsou teplotně závislé.</a:t>
            </a:r>
          </a:p>
        </p:txBody>
      </p:sp>
      <p:pic>
        <p:nvPicPr>
          <p:cNvPr id="2050" name="Picture 2" descr="http://www.industrial-electronics.com/DAQ/images/4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62" y="2132856"/>
            <a:ext cx="4248842" cy="417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90062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A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68682" y="5373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</a:t>
            </a:r>
            <a:endParaRPr lang="cs-CZ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700" dirty="0" smtClean="0"/>
                  <a:t>Proto použijeme snímače dva:</a:t>
                </a:r>
              </a:p>
              <a:p>
                <a:r>
                  <a:rPr lang="cs-CZ" sz="1700" dirty="0" smtClean="0"/>
                  <a:t>R1 napínaný, R2 </a:t>
                </a:r>
                <a:r>
                  <a:rPr lang="cs-CZ" sz="1700" dirty="0" err="1" smtClean="0"/>
                  <a:t>nenapínaný</a:t>
                </a:r>
                <a:r>
                  <a:rPr lang="cs-CZ" sz="1700" dirty="0" smtClean="0"/>
                  <a:t>, referenční.</a:t>
                </a:r>
              </a:p>
              <a:p>
                <a:r>
                  <a:rPr lang="cs-CZ" sz="1700" dirty="0" smtClean="0"/>
                  <a:t>Jsou-li v klidu všechny odpory stejné (R1=R2=R3=R4),</a:t>
                </a:r>
              </a:p>
              <a:p>
                <a:r>
                  <a:rPr lang="cs-CZ" sz="1700" dirty="0" smtClean="0"/>
                  <a:t>napětí v bodech A, B je stejné.</a:t>
                </a:r>
              </a:p>
              <a:p>
                <a:r>
                  <a:rPr lang="cs-CZ" sz="1700" dirty="0" smtClean="0"/>
                  <a:t>Výstupní napětí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 smtClean="0"/>
              </a:p>
              <a:p>
                <a:r>
                  <a:rPr lang="cs-CZ" sz="1700" dirty="0" smtClean="0"/>
                  <a:t>Když se změní teplota, R1 se změní stejně jako R2.</a:t>
                </a:r>
              </a:p>
              <a:p>
                <a:r>
                  <a:rPr lang="cs-CZ" sz="1700" dirty="0" smtClean="0"/>
                  <a:t>Pořád zůstává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cs-CZ" sz="1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7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700" dirty="0" smtClean="0"/>
              </a:p>
              <a:p>
                <a:r>
                  <a:rPr lang="cs-CZ" sz="1700" dirty="0" smtClean="0"/>
                  <a:t>a pořád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700" dirty="0"/>
              </a:p>
              <a:p>
                <a:r>
                  <a:rPr lang="cs-CZ" sz="1700" dirty="0" smtClean="0"/>
                  <a:t>Když se R1 protáhne a R2 ne,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cs-CZ" sz="17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sz="17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nor/>
                        </m:rPr>
                        <a:rPr lang="cs-CZ" sz="17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1700"/>
                        <m:t>≠</m:t>
                      </m:r>
                      <m:r>
                        <a:rPr lang="cs-CZ" sz="1700" b="0" i="1" smtClean="0">
                          <a:latin typeface="Cambria Math"/>
                        </a:rPr>
                        <m:t> </m:t>
                      </m:r>
                      <m:r>
                        <a:rPr lang="cs-CZ" sz="17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sz="1700" dirty="0" smtClean="0"/>
              </a:p>
              <a:p>
                <a:r>
                  <a:rPr lang="cs-CZ" sz="1700" dirty="0" smtClean="0"/>
                  <a:t>A teplota na to nemá vliv, protože jsme ji šikovně vykompenzovali.</a:t>
                </a: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21487"/>
                <a:ext cx="4536504" cy="5073568"/>
              </a:xfrm>
              <a:prstGeom prst="rect">
                <a:avLst/>
              </a:prstGeom>
              <a:blipFill rotWithShape="0">
                <a:blip r:embed="rId4"/>
                <a:stretch>
                  <a:fillRect l="-941" t="-361" b="-7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Tenzometry polovodičové: </a:t>
            </a:r>
            <a:r>
              <a:rPr lang="cs-CZ" sz="3200" dirty="0" smtClean="0"/>
              <a:t>telefon, tablet</a:t>
            </a:r>
          </a:p>
        </p:txBody>
      </p:sp>
      <p:pic>
        <p:nvPicPr>
          <p:cNvPr id="4098" name="Picture 2" descr="http://www.research.att.com/export/sites/att_labs/library/image_gallery/articles/2012_Jan_to_March/201203_tapsense_with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" y="1493495"/>
            <a:ext cx="4822750" cy="27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chulator.com/attachments/Resources/9421-75922-Accelerometer-Overview-sensors-smart-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4" y="2924944"/>
            <a:ext cx="4435732" cy="35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Kapacitní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Kapacitní snímač zrychlení </a:t>
            </a:r>
            <a:r>
              <a:rPr lang="cs-CZ" sz="3200" dirty="0" smtClean="0"/>
              <a:t>pro</a:t>
            </a:r>
            <a:r>
              <a:rPr lang="cs-CZ" sz="3200" b="1" dirty="0" smtClean="0"/>
              <a:t> </a:t>
            </a:r>
            <a:r>
              <a:rPr lang="cs-CZ" sz="3200" dirty="0" smtClean="0"/>
              <a:t>telefon, tablet</a:t>
            </a:r>
          </a:p>
        </p:txBody>
      </p:sp>
      <p:pic>
        <p:nvPicPr>
          <p:cNvPr id="4102" name="Picture 6" descr="http://www.techulator.com/attachments/Resources/8930-62341-How-does-smart-phone-accelerometer-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81" y="1988840"/>
            <a:ext cx="6587836" cy="44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413" y="1421486"/>
            <a:ext cx="2665379" cy="4095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Modrá hmota je uložená pružně. Všechno ostatní je pevně spojené s telefonem.</a:t>
            </a:r>
          </a:p>
          <a:p>
            <a:r>
              <a:rPr lang="cs-CZ" sz="2000" dirty="0" smtClean="0"/>
              <a:t>Když s telefonem pohneme,</a:t>
            </a:r>
          </a:p>
          <a:p>
            <a:r>
              <a:rPr lang="cs-CZ" sz="2000" dirty="0" smtClean="0"/>
              <a:t>modrá hmota se na svých</a:t>
            </a:r>
          </a:p>
          <a:p>
            <a:r>
              <a:rPr lang="cs-CZ" sz="2000" dirty="0" smtClean="0"/>
              <a:t>pružinkách vychýlí a změní</a:t>
            </a:r>
          </a:p>
          <a:p>
            <a:r>
              <a:rPr lang="cs-CZ" sz="2000" dirty="0" smtClean="0"/>
              <a:t>se její kapacita vůči </a:t>
            </a:r>
          </a:p>
          <a:p>
            <a:r>
              <a:rPr lang="cs-CZ" sz="2000" dirty="0" smtClean="0"/>
              <a:t>zeleným elektrodám.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40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85698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Magnetické snímače </a:t>
            </a:r>
            <a:r>
              <a:rPr lang="cs-CZ" sz="3200" dirty="0" smtClean="0"/>
              <a:t>reagují na změnu magnetického pole tím, že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sepnou spínač – jazýčkový kontakt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generují napětí – cívka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změní napětí – </a:t>
            </a:r>
            <a:r>
              <a:rPr lang="cs-CZ" sz="3200" dirty="0" err="1" smtClean="0"/>
              <a:t>Hallova</a:t>
            </a:r>
            <a:r>
              <a:rPr lang="cs-CZ" sz="3200" dirty="0" smtClean="0"/>
              <a:t> sonda</a:t>
            </a:r>
          </a:p>
        </p:txBody>
      </p:sp>
    </p:spTree>
    <p:extLst>
      <p:ext uri="{BB962C8B-B14F-4D97-AF65-F5344CB8AC3E}">
        <p14:creationId xmlns:p14="http://schemas.microsoft.com/office/powerpoint/2010/main" val="937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836712"/>
            <a:ext cx="864096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napětí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proud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odpor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výkon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3200" b="1" dirty="0" smtClean="0"/>
          </a:p>
          <a:p>
            <a:r>
              <a:rPr lang="cs-CZ" sz="3200" b="1" dirty="0" smtClean="0"/>
              <a:t>Neelektrické veličiny jsou např.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délka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teplota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/>
              <a:t>tlak</a:t>
            </a:r>
          </a:p>
        </p:txBody>
      </p:sp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9710" y="836712"/>
            <a:ext cx="89267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Jazýčkový kontakt </a:t>
            </a:r>
            <a:r>
              <a:rPr lang="cs-CZ" sz="3200" dirty="0" smtClean="0"/>
              <a:t>- dva kontakty, zatavené</a:t>
            </a:r>
          </a:p>
          <a:p>
            <a:r>
              <a:rPr lang="cs-CZ" sz="3200" dirty="0" smtClean="0"/>
              <a:t> v ochranné atmosféře ve skleněné trubičce. </a:t>
            </a:r>
          </a:p>
          <a:p>
            <a:r>
              <a:rPr lang="cs-CZ" sz="3200" dirty="0" smtClean="0"/>
              <a:t>V normálním stavu jsou kontakty rozepnuté.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12160" y="2415399"/>
            <a:ext cx="3031008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Účinkem magnetického pole </a:t>
            </a:r>
            <a:endParaRPr lang="cs-CZ" sz="3200" dirty="0" smtClean="0"/>
          </a:p>
          <a:p>
            <a:r>
              <a:rPr lang="cs-CZ" sz="3200" dirty="0" smtClean="0"/>
              <a:t>pohyblivý </a:t>
            </a:r>
            <a:r>
              <a:rPr lang="cs-CZ" sz="3200" dirty="0"/>
              <a:t>kontakt </a:t>
            </a:r>
            <a:r>
              <a:rPr lang="cs-CZ" sz="3200" dirty="0" smtClean="0"/>
              <a:t>brnkne </a:t>
            </a:r>
          </a:p>
          <a:p>
            <a:r>
              <a:rPr lang="cs-CZ" sz="3200" dirty="0" smtClean="0"/>
              <a:t>a </a:t>
            </a:r>
            <a:r>
              <a:rPr lang="cs-CZ" sz="3200" dirty="0"/>
              <a:t>spojí se </a:t>
            </a:r>
            <a:endParaRPr lang="cs-CZ" sz="3200" dirty="0" smtClean="0"/>
          </a:p>
          <a:p>
            <a:r>
              <a:rPr lang="cs-CZ" sz="3200" dirty="0" smtClean="0"/>
              <a:t>s pevným </a:t>
            </a:r>
            <a:r>
              <a:rPr lang="cs-CZ" sz="3200" dirty="0"/>
              <a:t>kontaktem.</a:t>
            </a:r>
            <a:endParaRPr lang="cs-CZ" sz="32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1" y="2852936"/>
            <a:ext cx="5686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75608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Jazýčkový kontakt </a:t>
            </a:r>
            <a:r>
              <a:rPr lang="cs-CZ" sz="3200" dirty="0" smtClean="0"/>
              <a:t>ovládaný magnetem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23928" y="5805264"/>
            <a:ext cx="50405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3200" dirty="0" smtClean="0"/>
              <a:t>jako snímač </a:t>
            </a:r>
            <a:r>
              <a:rPr lang="cs-CZ" sz="3200" dirty="0" err="1" smtClean="0"/>
              <a:t>cyklopočítače</a:t>
            </a:r>
            <a:endParaRPr lang="cs-CZ" sz="3200" dirty="0" smtClean="0"/>
          </a:p>
        </p:txBody>
      </p:sp>
      <p:pic>
        <p:nvPicPr>
          <p:cNvPr id="2050" name="Picture 2" descr="File:Cyclocomputer 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1935"/>
            <a:ext cx="6408712" cy="43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059832" y="1340768"/>
            <a:ext cx="432048" cy="86409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716016" y="1340768"/>
            <a:ext cx="2016224" cy="108012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836712"/>
            <a:ext cx="84969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</a:t>
            </a:r>
            <a:r>
              <a:rPr lang="en-US" sz="3200" b="1" dirty="0"/>
              <a:t>To Install a Bicycle Computer </a:t>
            </a:r>
            <a:endParaRPr lang="cs-CZ" sz="3200" b="1" dirty="0" smtClean="0"/>
          </a:p>
          <a:p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www.youtube.com/watch?v=W7qAldR_8_8</a:t>
            </a:r>
            <a:endParaRPr lang="cs-CZ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408712" cy="41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00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Cívka </a:t>
            </a:r>
            <a:r>
              <a:rPr lang="cs-CZ" sz="3200" dirty="0" smtClean="0"/>
              <a:t>v proměnném magnetickém </a:t>
            </a:r>
            <a:r>
              <a:rPr lang="cs-CZ" sz="3200" dirty="0"/>
              <a:t>poli generuje </a:t>
            </a:r>
            <a:endParaRPr lang="cs-CZ" sz="3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5364088" y="1412776"/>
            <a:ext cx="367908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elektrické </a:t>
            </a:r>
            <a:r>
              <a:rPr lang="cs-CZ" sz="3200" dirty="0"/>
              <a:t>napětí</a:t>
            </a:r>
            <a:r>
              <a:rPr lang="cs-CZ" sz="3200" dirty="0" smtClean="0"/>
              <a:t>.</a:t>
            </a:r>
          </a:p>
          <a:p>
            <a:endParaRPr lang="cs-CZ" sz="3200" dirty="0" smtClean="0"/>
          </a:p>
          <a:p>
            <a:r>
              <a:rPr lang="cs-CZ" sz="2400" dirty="0" smtClean="0"/>
              <a:t>Struna kmitající v magnetickém poli permanentního magnetu způsobuje změny magnetického pole.</a:t>
            </a:r>
          </a:p>
          <a:p>
            <a:r>
              <a:rPr lang="cs-CZ" sz="2400" dirty="0" smtClean="0"/>
              <a:t>Tím se do cívky indukuje napětí.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2" y="1933525"/>
            <a:ext cx="4513832" cy="45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827584" y="1340768"/>
            <a:ext cx="648072" cy="324036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195736" y="1340768"/>
            <a:ext cx="3168352" cy="25202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427984" y="2708920"/>
            <a:ext cx="1008112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139952" y="1196752"/>
            <a:ext cx="496855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cs-CZ" sz="3200" dirty="0" smtClean="0"/>
              <a:t>Zoubky na kolečku mění magnetické pole, vytvářené permanentním magnetem.</a:t>
            </a:r>
          </a:p>
          <a:p>
            <a:endParaRPr lang="cs-CZ" sz="3200" dirty="0"/>
          </a:p>
          <a:p>
            <a:r>
              <a:rPr lang="cs-CZ" sz="3200" dirty="0" smtClean="0"/>
              <a:t>Na </a:t>
            </a:r>
            <a:r>
              <a:rPr lang="cs-CZ" sz="3200" dirty="0" err="1" smtClean="0"/>
              <a:t>Hallově</a:t>
            </a:r>
            <a:r>
              <a:rPr lang="cs-CZ" sz="3200" dirty="0" smtClean="0"/>
              <a:t> sondě se podle toho mění napětí.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2058"/>
            <a:ext cx="3672408" cy="47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Magnetické snímače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1043608" y="1340769"/>
            <a:ext cx="576064" cy="151216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059832" y="1916832"/>
            <a:ext cx="1080120" cy="7200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043608" y="3501008"/>
            <a:ext cx="3096344" cy="21602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7504" y="836712"/>
            <a:ext cx="8928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Hallova</a:t>
            </a:r>
            <a:r>
              <a:rPr lang="cs-CZ" sz="3200" b="1" dirty="0" smtClean="0"/>
              <a:t> sonda </a:t>
            </a:r>
            <a:r>
              <a:rPr lang="cs-CZ" sz="3200" dirty="0" smtClean="0"/>
              <a:t>v proměnném magnetickém poli </a:t>
            </a:r>
          </a:p>
        </p:txBody>
      </p:sp>
    </p:spTree>
    <p:extLst>
      <p:ext uri="{BB962C8B-B14F-4D97-AF65-F5344CB8AC3E}">
        <p14:creationId xmlns:p14="http://schemas.microsoft.com/office/powerpoint/2010/main" val="2170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6" y="836712"/>
            <a:ext cx="9108504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Elektrické veličiny se měří snadno.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Voltmetrem, ampérmetrem, ohmmetrem.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Neelektrické veličiny se měří těžko.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Musí se převést na něco elektrického.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Např. změnu délky převést na změnu odporu.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Pak se to změří elektricky, tj. snadno.</a:t>
            </a:r>
          </a:p>
          <a:p>
            <a:endParaRPr lang="cs-CZ" sz="3200" dirty="0"/>
          </a:p>
          <a:p>
            <a:r>
              <a:rPr lang="cs-CZ" sz="3200" b="1" dirty="0" smtClean="0"/>
              <a:t>Neelektrické veličiny se měří snímači,</a:t>
            </a:r>
          </a:p>
          <a:p>
            <a:r>
              <a:rPr lang="cs-CZ" sz="3200" dirty="0" smtClean="0"/>
              <a:t>které převádějí neelektrické veličiny na elektrické.</a:t>
            </a:r>
          </a:p>
        </p:txBody>
      </p:sp>
    </p:spTree>
    <p:extLst>
      <p:ext uri="{BB962C8B-B14F-4D97-AF65-F5344CB8AC3E}">
        <p14:creationId xmlns:p14="http://schemas.microsoft.com/office/powerpoint/2010/main" val="1510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snímačů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764704"/>
            <a:ext cx="885698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Podle toho, </a:t>
            </a:r>
            <a:r>
              <a:rPr lang="cs-CZ" sz="3200" b="1" i="1" u="sng" dirty="0" smtClean="0"/>
              <a:t>co</a:t>
            </a:r>
            <a:r>
              <a:rPr lang="cs-CZ" sz="3200" b="1" dirty="0" smtClean="0"/>
              <a:t> měřit, jsou snímače:</a:t>
            </a:r>
          </a:p>
          <a:p>
            <a:endParaRPr lang="cs-CZ" sz="1600" b="1" dirty="0" smtClean="0"/>
          </a:p>
          <a:p>
            <a:pPr lvl="1"/>
            <a:r>
              <a:rPr lang="cs-CZ" sz="3200" b="1" dirty="0" smtClean="0"/>
              <a:t>mechanické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poloha</a:t>
            </a:r>
            <a:r>
              <a:rPr lang="cs-CZ" sz="3200" dirty="0"/>
              <a:t>, </a:t>
            </a:r>
            <a:r>
              <a:rPr lang="cs-CZ" sz="3200" dirty="0" smtClean="0"/>
              <a:t>otáčky, rychlost, zrychlení</a:t>
            </a:r>
            <a:endParaRPr lang="cs-CZ" sz="3200" dirty="0"/>
          </a:p>
          <a:p>
            <a:pPr lvl="1"/>
            <a:r>
              <a:rPr lang="cs-CZ" sz="3200" b="1" dirty="0" smtClean="0"/>
              <a:t>tepelné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teplota</a:t>
            </a:r>
            <a:r>
              <a:rPr lang="cs-CZ" sz="3200" dirty="0"/>
              <a:t>, </a:t>
            </a:r>
            <a:r>
              <a:rPr lang="cs-CZ" sz="3200" dirty="0" smtClean="0"/>
              <a:t>teplo</a:t>
            </a:r>
            <a:endParaRPr lang="cs-CZ" sz="3200" dirty="0"/>
          </a:p>
          <a:p>
            <a:pPr lvl="1"/>
            <a:r>
              <a:rPr lang="cs-CZ" sz="3200" b="1" dirty="0" smtClean="0"/>
              <a:t>chemické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pH</a:t>
            </a:r>
            <a:r>
              <a:rPr lang="cs-CZ" sz="3200" dirty="0"/>
              <a:t>, obsah </a:t>
            </a:r>
            <a:r>
              <a:rPr lang="cs-CZ" sz="3200" dirty="0" smtClean="0"/>
              <a:t>plynů</a:t>
            </a:r>
            <a:endParaRPr lang="cs-CZ" sz="3200" dirty="0"/>
          </a:p>
          <a:p>
            <a:pPr lvl="1"/>
            <a:r>
              <a:rPr lang="cs-CZ" sz="3200" b="1" dirty="0" smtClean="0"/>
              <a:t>tlakové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vakuum</a:t>
            </a:r>
            <a:r>
              <a:rPr lang="cs-CZ" sz="3200" dirty="0"/>
              <a:t>, </a:t>
            </a:r>
            <a:r>
              <a:rPr lang="cs-CZ" sz="3200" dirty="0" smtClean="0"/>
              <a:t>výška</a:t>
            </a:r>
            <a:endParaRPr lang="cs-CZ" sz="3200" dirty="0"/>
          </a:p>
          <a:p>
            <a:pPr lvl="1"/>
            <a:r>
              <a:rPr lang="cs-CZ" sz="3200" b="1" dirty="0" smtClean="0"/>
              <a:t>kapalinové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objem, hladina, průtok</a:t>
            </a:r>
          </a:p>
        </p:txBody>
      </p:sp>
    </p:spTree>
    <p:extLst>
      <p:ext uri="{BB962C8B-B14F-4D97-AF65-F5344CB8AC3E}">
        <p14:creationId xmlns:p14="http://schemas.microsoft.com/office/powerpoint/2010/main" val="23635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snímačů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Podle toho, </a:t>
            </a:r>
            <a:r>
              <a:rPr lang="cs-CZ" sz="3200" b="1" i="1" u="sng" dirty="0" smtClean="0"/>
              <a:t>čím </a:t>
            </a:r>
            <a:r>
              <a:rPr lang="cs-CZ" sz="3200" b="1" dirty="0" smtClean="0"/>
              <a:t>měřit, jsou snímače:</a:t>
            </a:r>
          </a:p>
          <a:p>
            <a:endParaRPr lang="cs-CZ" sz="16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odporové </a:t>
            </a:r>
            <a:endParaRPr lang="cs-CZ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magnetické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kapacitní</a:t>
            </a:r>
            <a:endParaRPr lang="cs-CZ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piezoelektrické</a:t>
            </a:r>
            <a:endParaRPr lang="cs-CZ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termoelektrické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optické</a:t>
            </a:r>
            <a:endParaRPr lang="cs-CZ" sz="3200" dirty="0"/>
          </a:p>
          <a:p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3894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87129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Odporové snímače </a:t>
            </a:r>
            <a:r>
              <a:rPr lang="cs-CZ" sz="3200" dirty="0" smtClean="0"/>
              <a:t>mění svůj odpor. 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Tím se mění proud a/nebo napětí na nich.</a:t>
            </a:r>
          </a:p>
          <a:p>
            <a:endParaRPr lang="cs-CZ" sz="3200" dirty="0"/>
          </a:p>
          <a:p>
            <a:r>
              <a:rPr lang="cs-CZ" sz="3200" b="1" dirty="0" smtClean="0"/>
              <a:t>Druhy odporových snímačů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potenciometry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odporové teploměry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tenzometry</a:t>
            </a:r>
          </a:p>
        </p:txBody>
      </p:sp>
    </p:spTree>
    <p:extLst>
      <p:ext uri="{BB962C8B-B14F-4D97-AF65-F5344CB8AC3E}">
        <p14:creationId xmlns:p14="http://schemas.microsoft.com/office/powerpoint/2010/main" val="35878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obotshop.com/blog/en/files/dfrobot-slide-position-sens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497" y="836712"/>
            <a:ext cx="33123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Potenciometry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249" y="5013176"/>
            <a:ext cx="39506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Potenciometr tahový                     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26803" y="5020399"/>
            <a:ext cx="4094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Potenciometr otočný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263" y="1495475"/>
            <a:ext cx="5561905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99" y="1559057"/>
            <a:ext cx="5561905" cy="323809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836712"/>
            <a:ext cx="6552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 jejich běžce (prostřední vývod) </a:t>
            </a:r>
          </a:p>
        </p:txBody>
      </p:sp>
      <p:pic>
        <p:nvPicPr>
          <p:cNvPr id="10" name="Picture 4" descr="http://www.robotshop.com/blog/en/files/dfrobot-slide-position-sens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475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1979712" y="1340768"/>
            <a:ext cx="432048" cy="72008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411760" y="1340768"/>
            <a:ext cx="2520280" cy="1656184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411760" y="1340768"/>
            <a:ext cx="5040560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377732" y="5004465"/>
            <a:ext cx="77307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dostáváme napětí, odpovídající poloze. </a:t>
            </a:r>
          </a:p>
        </p:txBody>
      </p:sp>
    </p:spTree>
    <p:extLst>
      <p:ext uri="{BB962C8B-B14F-4D97-AF65-F5344CB8AC3E}">
        <p14:creationId xmlns:p14="http://schemas.microsoft.com/office/powerpoint/2010/main" val="35585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Snímače neelektrických veličin</a:t>
            </a: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smtClean="0"/>
              <a:t>Silnoproudá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Odporové snímače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836712"/>
            <a:ext cx="878497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Použití: </a:t>
            </a:r>
            <a:r>
              <a:rPr lang="cs-CZ" sz="3000" b="1" dirty="0" err="1" smtClean="0"/>
              <a:t>servo</a:t>
            </a:r>
            <a:r>
              <a:rPr lang="cs-CZ" sz="3000" b="1" dirty="0" smtClean="0"/>
              <a:t>, které natáčí přední kola modelu.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930"/>
            <a:ext cx="3997598" cy="374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File:RC Race Car SST2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84" y="1700808"/>
            <a:ext cx="4647420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2411760" y="1340768"/>
            <a:ext cx="0" cy="158417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372200" y="1340768"/>
            <a:ext cx="1152128" cy="216024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10716</TotalTime>
  <Words>863</Words>
  <Application>Microsoft Office PowerPoint</Application>
  <PresentationFormat>Předvádění na obrazovce (4:3)</PresentationFormat>
  <Paragraphs>321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Základní pojmy</vt:lpstr>
      <vt:lpstr>Základní pojmy</vt:lpstr>
      <vt:lpstr>Rozdělení snímačů</vt:lpstr>
      <vt:lpstr>Rozdělení snímačů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Odporové snímače</vt:lpstr>
      <vt:lpstr>Kapacitní snímače</vt:lpstr>
      <vt:lpstr>Magnetické snímače</vt:lpstr>
      <vt:lpstr>Magnetické snímače</vt:lpstr>
      <vt:lpstr>Magnetické snímače</vt:lpstr>
      <vt:lpstr>Magnetické snímače</vt:lpstr>
      <vt:lpstr>Magnetické snímače</vt:lpstr>
      <vt:lpstr>Magnetické snímače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540</cp:revision>
  <cp:lastPrinted>2022-06-09T08:53:05Z</cp:lastPrinted>
  <dcterms:created xsi:type="dcterms:W3CDTF">2011-08-12T09:23:29Z</dcterms:created>
  <dcterms:modified xsi:type="dcterms:W3CDTF">2022-06-09T08:58:24Z</dcterms:modified>
</cp:coreProperties>
</file>